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sldIdLst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slide" Target="slides/slide114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33" Type="http://schemas.openxmlformats.org/officeDocument/2006/relationships/slide" Target="slides/slide130.xml"/><Relationship Id="rId138" Type="http://schemas.openxmlformats.org/officeDocument/2006/relationships/slide" Target="slides/slide135.xml"/><Relationship Id="rId154" Type="http://schemas.openxmlformats.org/officeDocument/2006/relationships/theme" Target="theme/theme1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123" Type="http://schemas.openxmlformats.org/officeDocument/2006/relationships/slide" Target="slides/slide120.xml"/><Relationship Id="rId128" Type="http://schemas.openxmlformats.org/officeDocument/2006/relationships/slide" Target="slides/slide125.xml"/><Relationship Id="rId144" Type="http://schemas.openxmlformats.org/officeDocument/2006/relationships/slide" Target="slides/slide141.xml"/><Relationship Id="rId149" Type="http://schemas.openxmlformats.org/officeDocument/2006/relationships/slide" Target="slides/slide146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slide" Target="slides/slide115.xml"/><Relationship Id="rId134" Type="http://schemas.openxmlformats.org/officeDocument/2006/relationships/slide" Target="slides/slide131.xml"/><Relationship Id="rId139" Type="http://schemas.openxmlformats.org/officeDocument/2006/relationships/slide" Target="slides/slide136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50" Type="http://schemas.openxmlformats.org/officeDocument/2006/relationships/slide" Target="slides/slide147.xml"/><Relationship Id="rId155" Type="http://schemas.openxmlformats.org/officeDocument/2006/relationships/tableStyles" Target="tableStyles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116" Type="http://schemas.openxmlformats.org/officeDocument/2006/relationships/slide" Target="slides/slide113.xml"/><Relationship Id="rId124" Type="http://schemas.openxmlformats.org/officeDocument/2006/relationships/slide" Target="slides/slide121.xml"/><Relationship Id="rId129" Type="http://schemas.openxmlformats.org/officeDocument/2006/relationships/slide" Target="slides/slide126.xml"/><Relationship Id="rId137" Type="http://schemas.openxmlformats.org/officeDocument/2006/relationships/slide" Target="slides/slide13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11" Type="http://schemas.openxmlformats.org/officeDocument/2006/relationships/slide" Target="slides/slide108.xml"/><Relationship Id="rId132" Type="http://schemas.openxmlformats.org/officeDocument/2006/relationships/slide" Target="slides/slide129.xml"/><Relationship Id="rId140" Type="http://schemas.openxmlformats.org/officeDocument/2006/relationships/slide" Target="slides/slide137.xml"/><Relationship Id="rId145" Type="http://schemas.openxmlformats.org/officeDocument/2006/relationships/slide" Target="slides/slide142.xml"/><Relationship Id="rId15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Relationship Id="rId114" Type="http://schemas.openxmlformats.org/officeDocument/2006/relationships/slide" Target="slides/slide111.xml"/><Relationship Id="rId119" Type="http://schemas.openxmlformats.org/officeDocument/2006/relationships/slide" Target="slides/slide116.xml"/><Relationship Id="rId127" Type="http://schemas.openxmlformats.org/officeDocument/2006/relationships/slide" Target="slides/slide12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122" Type="http://schemas.openxmlformats.org/officeDocument/2006/relationships/slide" Target="slides/slide119.xml"/><Relationship Id="rId130" Type="http://schemas.openxmlformats.org/officeDocument/2006/relationships/slide" Target="slides/slide127.xml"/><Relationship Id="rId135" Type="http://schemas.openxmlformats.org/officeDocument/2006/relationships/slide" Target="slides/slide132.xml"/><Relationship Id="rId143" Type="http://schemas.openxmlformats.org/officeDocument/2006/relationships/slide" Target="slides/slide140.xml"/><Relationship Id="rId148" Type="http://schemas.openxmlformats.org/officeDocument/2006/relationships/slide" Target="slides/slide145.xml"/><Relationship Id="rId151" Type="http://schemas.openxmlformats.org/officeDocument/2006/relationships/slide" Target="slides/slide14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120" Type="http://schemas.openxmlformats.org/officeDocument/2006/relationships/slide" Target="slides/slide117.xml"/><Relationship Id="rId125" Type="http://schemas.openxmlformats.org/officeDocument/2006/relationships/slide" Target="slides/slide122.xml"/><Relationship Id="rId141" Type="http://schemas.openxmlformats.org/officeDocument/2006/relationships/slide" Target="slides/slide138.xml"/><Relationship Id="rId146" Type="http://schemas.openxmlformats.org/officeDocument/2006/relationships/slide" Target="slides/slide14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slide" Target="slides/slide112.xml"/><Relationship Id="rId131" Type="http://schemas.openxmlformats.org/officeDocument/2006/relationships/slide" Target="slides/slide128.xml"/><Relationship Id="rId136" Type="http://schemas.openxmlformats.org/officeDocument/2006/relationships/slide" Target="slides/slide133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52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126" Type="http://schemas.openxmlformats.org/officeDocument/2006/relationships/slide" Target="slides/slide123.xml"/><Relationship Id="rId147" Type="http://schemas.openxmlformats.org/officeDocument/2006/relationships/slide" Target="slides/slide14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121" Type="http://schemas.openxmlformats.org/officeDocument/2006/relationships/slide" Target="slides/slide118.xml"/><Relationship Id="rId142" Type="http://schemas.openxmlformats.org/officeDocument/2006/relationships/slide" Target="slides/slide139.xml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8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43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33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257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135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199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073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05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728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899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47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025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5504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77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1853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8E5532-B0A3-4BE6-8891-D1784F1711F4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1391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B58F8-5606-4038-8023-ACFDB254D10B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3207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FD07ED-EBB8-424F-952D-2A867C5F5653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6792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sz="1800" kern="0"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BC180-1AFD-46E2-83B4-61578E15DB7D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‹#›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0987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AAE71B-9A84-48E5-BA89-949695BF3F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98313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1F55D9-C90D-4BC8-8731-2AC9CDFDB9A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1277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3F6007-80CD-464A-B090-7A683182FC7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692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2297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BCC6D-818A-4F0A-BBAD-97B5F2A2924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546060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C1EDD0-C2CE-4B4E-A6D8-90BFFBA518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28913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96D5B1-3963-455D-960F-574027FBA2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9225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90DC8-1A01-4055-8C60-E1BD63323A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81405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5A80DD-4B8C-4B6D-80B4-D886FF5E8E6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32206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1A91E3-E9CA-413B-B8E2-65DA6A400C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0907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D9C2DD-A13C-4F18-9861-E3A5658F61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18801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E7BDD1-BEFF-4624-9517-42C154E3FB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2661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98E3AAD4-15FB-4A79-A7D8-A0126C6C54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7597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333CAB2-1724-441A-BDE5-37F9CF01CFF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8522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1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F8CA14DC-0FA8-49B6-AD8D-30F8CB3245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965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3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99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710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7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473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F3CBF6-B273-4D18-BB6F-9C0C85D760B4}" type="datetimeFigureOut">
              <a:rPr lang="en-US" smtClean="0"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D8050-7399-4A34-A00E-9B837C14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539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C7B09D-3030-461B-8DBF-4D6907292472}" type="datetimeFigureOut">
              <a:rPr lang="en-US" smtClean="0"/>
              <a:pPr/>
              <a:t>3/1/2017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363EDF-79DF-4D40-AE3F-31AF4B1EB1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297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B2B7F23-C839-4F03-83CF-91418A86FE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0055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2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38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8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8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8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3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3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wmf"/><Relationship Id="rId1" Type="http://schemas.openxmlformats.org/officeDocument/2006/relationships/slideLayout" Target="../slideLayouts/slideLayout39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4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28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3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3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3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3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3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3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39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3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wmf"/><Relationship Id="rId1" Type="http://schemas.openxmlformats.org/officeDocument/2006/relationships/slideLayout" Target="../slideLayouts/slideLayout2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39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145.wmf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49.wmf"/><Relationship Id="rId5" Type="http://schemas.openxmlformats.org/officeDocument/2006/relationships/image" Target="../media/image148.wmf"/><Relationship Id="rId4" Type="http://schemas.openxmlformats.org/officeDocument/2006/relationships/image" Target="../media/image147.wmf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0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4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3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8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28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8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8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wmf"/><Relationship Id="rId1" Type="http://schemas.openxmlformats.org/officeDocument/2006/relationships/slideLayout" Target="../slideLayouts/slideLayout39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wmf"/><Relationship Id="rId1" Type="http://schemas.openxmlformats.org/officeDocument/2006/relationships/slideLayout" Target="../slideLayouts/slideLayout3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3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39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3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wm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3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jpeg"/><Relationship Id="rId7" Type="http://schemas.openxmlformats.org/officeDocument/2006/relationships/image" Target="../media/image84.jpeg"/><Relationship Id="rId2" Type="http://schemas.openxmlformats.org/officeDocument/2006/relationships/image" Target="../media/image77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3.wmf"/><Relationship Id="rId5" Type="http://schemas.openxmlformats.org/officeDocument/2006/relationships/image" Target="../media/image82.jpeg"/><Relationship Id="rId4" Type="http://schemas.openxmlformats.org/officeDocument/2006/relationships/image" Target="../media/image81.jpeg"/><Relationship Id="rId9" Type="http://schemas.openxmlformats.org/officeDocument/2006/relationships/image" Target="../media/image86.pn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gif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c/cd/Tower,_Great_Zimbabwe1.jpg" TargetMode="External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hyperlink" Target="http://upload.wikimedia.org/wikipedia/commons/4/41/African_Warriors_CNE-v1-p58-C.jpg" TargetMode="Externa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hyperlink" Target="http://upload.wikimedia.org/wikipedia/commons/5/50/FirstSurahKoran.jpg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13c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6393" y="1291472"/>
            <a:ext cx="4006392" cy="3949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Location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Protection of the eastern frontier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Distance from Germanic invasions in the western empire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Crossroads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Easily fortified site on a peninsula bordered by natural harbors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Role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Seat of the Byzantine Empire until Ottoman conquest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Preserved classical Greco-Roman 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Center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Medieval art and literature focused on the Church and salvation, while Renaissance art and literature focused on individuals and worldly matters, along with Christianity.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Artistic and literary creativity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Leonardo da Vinci: Mona Lisa and The Last Supper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Michelangelo: Ceiling of the Sistine Chapel and David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Petrarch: Sonnets, humanist scholarship</a:t>
            </a:r>
          </a:p>
        </p:txBody>
      </p:sp>
    </p:spTree>
    <p:extLst>
      <p:ext uri="{BB962C8B-B14F-4D97-AF65-F5344CB8AC3E}">
        <p14:creationId xmlns:p14="http://schemas.microsoft.com/office/powerpoint/2010/main" val="3336267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renewal for Artisans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3500" b="1" dirty="0"/>
              <a:t>During the Middle Ages, being an artist was considered a low level profession, but during the Renaissance they gained fame and fortune.</a:t>
            </a:r>
            <a:endParaRPr lang="en-US" sz="3500" dirty="0"/>
          </a:p>
        </p:txBody>
      </p:sp>
    </p:spTree>
    <p:extLst>
      <p:ext uri="{BB962C8B-B14F-4D97-AF65-F5344CB8AC3E}">
        <p14:creationId xmlns:p14="http://schemas.microsoft.com/office/powerpoint/2010/main" val="111093408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562600"/>
            <a:ext cx="9144000" cy="1295400"/>
          </a:xfrm>
        </p:spPr>
        <p:txBody>
          <a:bodyPr/>
          <a:lstStyle/>
          <a:p>
            <a:r>
              <a:rPr lang="en-US" b="1" dirty="0"/>
              <a:t>The kingdom of Mali replaced Ghana as the major power in Western Africa around 1235 AD.</a:t>
            </a:r>
          </a:p>
        </p:txBody>
      </p:sp>
      <p:pic>
        <p:nvPicPr>
          <p:cNvPr id="4" name="Picture 3" descr="African empir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0" y="1"/>
            <a:ext cx="6099972" cy="559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6552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143001"/>
            <a:ext cx="3657600" cy="4983163"/>
          </a:xfrm>
        </p:spPr>
        <p:txBody>
          <a:bodyPr/>
          <a:lstStyle/>
          <a:p>
            <a:r>
              <a:rPr lang="en-US" b="1" dirty="0"/>
              <a:t>The king Mansa Musa traveled to Mecca in 1324 and when he returned to Mali he ordered the cities of </a:t>
            </a:r>
            <a:r>
              <a:rPr lang="en-US" b="1" dirty="0" err="1"/>
              <a:t>Gao</a:t>
            </a:r>
            <a:r>
              <a:rPr lang="en-US" b="1" dirty="0"/>
              <a:t> and Timbuktu built on the Muslim model.</a:t>
            </a:r>
          </a:p>
        </p:txBody>
      </p:sp>
      <p:pic>
        <p:nvPicPr>
          <p:cNvPr id="4" name="Picture 3" descr="mansamusa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457200"/>
            <a:ext cx="4800600" cy="598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01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638800"/>
            <a:ext cx="9144000" cy="1219200"/>
          </a:xfrm>
        </p:spPr>
        <p:txBody>
          <a:bodyPr/>
          <a:lstStyle/>
          <a:p>
            <a:r>
              <a:rPr lang="en-US" b="1" dirty="0"/>
              <a:t>Timbuktu and </a:t>
            </a:r>
            <a:r>
              <a:rPr lang="en-US" b="1" dirty="0" err="1"/>
              <a:t>Gao</a:t>
            </a:r>
            <a:r>
              <a:rPr lang="en-US" b="1" dirty="0"/>
              <a:t> became centers of trade and the location of major universities.</a:t>
            </a:r>
          </a:p>
        </p:txBody>
      </p:sp>
      <p:pic>
        <p:nvPicPr>
          <p:cNvPr id="4" name="Picture 3" descr="timbukt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2600" y="228601"/>
            <a:ext cx="3835400" cy="5120259"/>
          </a:xfrm>
          <a:prstGeom prst="rect">
            <a:avLst/>
          </a:prstGeom>
        </p:spPr>
      </p:pic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1524000" y="1143001"/>
            <a:ext cx="5246688" cy="3527425"/>
            <a:chOff x="2841" y="2301"/>
            <a:chExt cx="2832" cy="1780"/>
          </a:xfrm>
        </p:grpSpPr>
        <p:pic>
          <p:nvPicPr>
            <p:cNvPr id="6" name="Picture 19" descr="800px-MALI_empire_map"/>
            <p:cNvPicPr preferRelativeResize="0"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41" y="2301"/>
              <a:ext cx="2832" cy="1780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20"/>
            <p:cNvSpPr txBox="1">
              <a:spLocks noChangeArrowheads="1"/>
            </p:cNvSpPr>
            <p:nvPr/>
          </p:nvSpPr>
          <p:spPr bwMode="auto">
            <a:xfrm>
              <a:off x="3787" y="3540"/>
              <a:ext cx="844" cy="186"/>
            </a:xfrm>
            <a:prstGeom prst="rect">
              <a:avLst/>
            </a:prstGeom>
            <a:gradFill rotWithShape="1">
              <a:gsLst>
                <a:gs pos="0">
                  <a:srgbClr val="99FFCC"/>
                </a:gs>
                <a:gs pos="100000">
                  <a:schemeClr val="folHlink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Empire of Mali</a:t>
              </a:r>
            </a:p>
          </p:txBody>
        </p:sp>
        <p:sp>
          <p:nvSpPr>
            <p:cNvPr id="8" name="Text Box 21"/>
            <p:cNvSpPr txBox="1">
              <a:spLocks noChangeArrowheads="1"/>
            </p:cNvSpPr>
            <p:nvPr/>
          </p:nvSpPr>
          <p:spPr bwMode="auto">
            <a:xfrm>
              <a:off x="3263" y="3070"/>
              <a:ext cx="127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rgbClr val="CC3300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9" name="Text Box 22"/>
            <p:cNvSpPr txBox="1">
              <a:spLocks noChangeArrowheads="1"/>
            </p:cNvSpPr>
            <p:nvPr/>
          </p:nvSpPr>
          <p:spPr bwMode="auto">
            <a:xfrm>
              <a:off x="3353" y="3135"/>
              <a:ext cx="332" cy="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Niani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670465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638800"/>
            <a:ext cx="9144000" cy="1219200"/>
          </a:xfrm>
        </p:spPr>
        <p:txBody>
          <a:bodyPr/>
          <a:lstStyle/>
          <a:p>
            <a:r>
              <a:rPr lang="en-US" b="1" dirty="0"/>
              <a:t>The final strong empire in Western Africa was the Songhai Empire.</a:t>
            </a:r>
          </a:p>
        </p:txBody>
      </p:sp>
      <p:pic>
        <p:nvPicPr>
          <p:cNvPr id="4" name="Picture 3" descr="songh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1"/>
            <a:ext cx="6116544" cy="56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23117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638800"/>
            <a:ext cx="9144000" cy="1219200"/>
          </a:xfrm>
        </p:spPr>
        <p:txBody>
          <a:bodyPr/>
          <a:lstStyle/>
          <a:p>
            <a:r>
              <a:rPr lang="en-US" b="1" dirty="0"/>
              <a:t>Like the Ghana and Mali empires, the Songhai controlled the trans-Saharan trade of salt and gold.</a:t>
            </a:r>
          </a:p>
        </p:txBody>
      </p:sp>
      <p:pic>
        <p:nvPicPr>
          <p:cNvPr id="4" name="Picture 3" descr="trans sahara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295400"/>
            <a:ext cx="9144000" cy="364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1126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10200"/>
            <a:ext cx="9144000" cy="144780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The Songhai was a well organized empire which continued the educational traditions that the Mali empire began in Timbuktu.</a:t>
            </a:r>
          </a:p>
        </p:txBody>
      </p:sp>
      <p:pic>
        <p:nvPicPr>
          <p:cNvPr id="4" name="Picture 3" descr="jenne%20mosq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270164"/>
            <a:ext cx="9144000" cy="4987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8823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Songhai lacked modern weapons and were eventually conquered in 1591 AD by invaders from Morocco in the northern coast of Africa.</a:t>
            </a:r>
          </a:p>
          <a:p>
            <a:pPr lvl="1"/>
            <a:r>
              <a:rPr lang="en-US" b="1" dirty="0"/>
              <a:t>The Moroccans had guns while the Songhai did not.</a:t>
            </a:r>
          </a:p>
        </p:txBody>
      </p:sp>
    </p:spTree>
    <p:extLst>
      <p:ext uri="{BB962C8B-B14F-4D97-AF65-F5344CB8AC3E}">
        <p14:creationId xmlns:p14="http://schemas.microsoft.com/office/powerpoint/2010/main" val="266815594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15000"/>
            <a:ext cx="9144000" cy="1143000"/>
          </a:xfrm>
        </p:spPr>
        <p:txBody>
          <a:bodyPr>
            <a:normAutofit/>
          </a:bodyPr>
          <a:lstStyle/>
          <a:p>
            <a:r>
              <a:rPr lang="en-US" b="1" dirty="0"/>
              <a:t>Once the Songhai were defeated, no major African empire controlled the area again.</a:t>
            </a:r>
          </a:p>
        </p:txBody>
      </p:sp>
      <p:pic>
        <p:nvPicPr>
          <p:cNvPr id="4" name="Picture 3" descr="WestAfrica162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7566" y="1"/>
            <a:ext cx="9160434" cy="56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89518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11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Mayan civilization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Located in the Mexican and Central American rain forests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Represented by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Chichén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Itzá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Groups of city-states ruled by kings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Economy based on agriculture and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Polytheistic religion: Pyramids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Aztec civilization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Located in arid valley in central Mexico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Represented by Tenochtitlan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Ruled by an emperor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Economy based on agriculture and tribute from conquered peoples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Polytheistic religion: Pyramids, rituals</a:t>
            </a:r>
          </a:p>
        </p:txBody>
      </p:sp>
    </p:spTree>
    <p:extLst>
      <p:ext uri="{BB962C8B-B14F-4D97-AF65-F5344CB8AC3E}">
        <p14:creationId xmlns:p14="http://schemas.microsoft.com/office/powerpoint/2010/main" val="670274571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Content Placeholder 2"/>
          <p:cNvSpPr>
            <a:spLocks noGrp="1"/>
          </p:cNvSpPr>
          <p:nvPr>
            <p:ph idx="1"/>
          </p:nvPr>
        </p:nvSpPr>
        <p:spPr>
          <a:xfrm>
            <a:off x="1524000" y="762000"/>
            <a:ext cx="4267200" cy="6096000"/>
          </a:xfrm>
        </p:spPr>
        <p:txBody>
          <a:bodyPr/>
          <a:lstStyle/>
          <a:p>
            <a:pPr eaLnBrk="1" hangingPunct="1"/>
            <a:r>
              <a:rPr lang="en-US" altLang="en-US" b="1"/>
              <a:t>Much of what is known about Aztec, Maya and Inca culture comes from </a:t>
            </a:r>
            <a:r>
              <a:rPr lang="en-US" altLang="en-US" b="1" u="sng"/>
              <a:t>codices</a:t>
            </a:r>
            <a:r>
              <a:rPr lang="en-US" altLang="en-US" b="1"/>
              <a:t>.</a:t>
            </a:r>
          </a:p>
          <a:p>
            <a:pPr lvl="1" eaLnBrk="1" hangingPunct="1"/>
            <a:r>
              <a:rPr lang="en-US" altLang="en-US" b="1" u="sng"/>
              <a:t>Codex </a:t>
            </a:r>
            <a:r>
              <a:rPr lang="en-US" altLang="en-US" b="1"/>
              <a:t>– a collection of writings in book form. (This word is typically used when referring to collections of laws).</a:t>
            </a:r>
          </a:p>
          <a:p>
            <a:pPr lvl="1" eaLnBrk="1" hangingPunct="1"/>
            <a:endParaRPr lang="en-US" altLang="en-US"/>
          </a:p>
        </p:txBody>
      </p:sp>
      <p:pic>
        <p:nvPicPr>
          <p:cNvPr id="6148" name="Picture 3" descr="406px-Codex_Mendoza_folio_37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0"/>
            <a:ext cx="4648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572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A renewal for Artisans (cont)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000" b="1"/>
              <a:t>Artists sought new solutions to formal and visual problems, &amp; many of them were also devoted to scientific experimentation.</a:t>
            </a:r>
            <a:r>
              <a:rPr lang="en-US" sz="4000"/>
              <a:t> </a:t>
            </a:r>
          </a:p>
          <a:p>
            <a:pPr eaLnBrk="1" hangingPunct="1"/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258971950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Content Placeholder 3" descr="Aztec%20Warriors%20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9526"/>
            <a:ext cx="9144000" cy="6848475"/>
          </a:xfrm>
        </p:spPr>
      </p:pic>
      <p:sp>
        <p:nvSpPr>
          <p:cNvPr id="7171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AZTECS</a:t>
            </a:r>
          </a:p>
        </p:txBody>
      </p:sp>
    </p:spTree>
    <p:extLst>
      <p:ext uri="{BB962C8B-B14F-4D97-AF65-F5344CB8AC3E}">
        <p14:creationId xmlns:p14="http://schemas.microsoft.com/office/powerpoint/2010/main" val="397922220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Content Placeholder 6" descr="azetc-empire.png"/>
          <p:cNvPicPr>
            <a:picLocks noGrp="1" noChangeAspect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524000"/>
            <a:ext cx="9077325" cy="4495800"/>
          </a:xfrm>
        </p:spPr>
      </p:pic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05000" y="22860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AZTECS- GEOGRAPHIC</a:t>
            </a:r>
          </a:p>
        </p:txBody>
      </p:sp>
    </p:spTree>
    <p:extLst>
      <p:ext uri="{BB962C8B-B14F-4D97-AF65-F5344CB8AC3E}">
        <p14:creationId xmlns:p14="http://schemas.microsoft.com/office/powerpoint/2010/main" val="1981533334"/>
      </p:ext>
    </p:extLst>
  </p:cSld>
  <p:clrMapOvr>
    <a:masterClrMapping/>
  </p:clrMapOvr>
  <p:transition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AZTECS- GEOGRAPHIC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5334000"/>
            <a:ext cx="9144000" cy="1524000"/>
          </a:xfrm>
        </p:spPr>
        <p:txBody>
          <a:bodyPr/>
          <a:lstStyle/>
          <a:p>
            <a:pPr eaLnBrk="1" hangingPunct="1"/>
            <a:r>
              <a:rPr lang="en-US" altLang="en-US" b="1"/>
              <a:t>Located in an </a:t>
            </a:r>
            <a:r>
              <a:rPr lang="en-US" altLang="en-US" b="1" u="sng"/>
              <a:t>arid</a:t>
            </a:r>
            <a:r>
              <a:rPr lang="en-US" altLang="en-US" b="1"/>
              <a:t> valley in Central Mexico</a:t>
            </a:r>
          </a:p>
          <a:p>
            <a:pPr lvl="1" eaLnBrk="1" hangingPunct="1"/>
            <a:r>
              <a:rPr lang="en-US" altLang="en-US" sz="3200" b="1" u="sng"/>
              <a:t>Arid</a:t>
            </a:r>
            <a:r>
              <a:rPr lang="en-US" altLang="en-US" sz="3200" b="1"/>
              <a:t> - dry</a:t>
            </a:r>
          </a:p>
        </p:txBody>
      </p:sp>
      <p:pic>
        <p:nvPicPr>
          <p:cNvPr id="9220" name="Picture 2" descr="azt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838200"/>
            <a:ext cx="5867400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2551541"/>
      </p:ext>
    </p:extLst>
  </p:cSld>
  <p:clrMapOvr>
    <a:masterClrMapping/>
  </p:clrMapOvr>
  <p:transition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5334000"/>
            <a:ext cx="9144000" cy="1524000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en-US" sz="3200" b="1" dirty="0"/>
            </a:br>
            <a:r>
              <a:rPr lang="en-US" sz="3200" b="1" dirty="0"/>
              <a:t>Capital City of Tenochtitlan built in the middle of Lake </a:t>
            </a:r>
            <a:r>
              <a:rPr lang="en-US" sz="3200" b="1" dirty="0" err="1"/>
              <a:t>Taxcoco</a:t>
            </a:r>
            <a:r>
              <a:rPr lang="en-US" sz="3200" b="1" dirty="0"/>
              <a:t> and connected to land by a man-made causeway</a:t>
            </a:r>
            <a:br>
              <a:rPr lang="en-US" b="1" dirty="0"/>
            </a:br>
            <a:endParaRPr lang="en-US" dirty="0"/>
          </a:p>
        </p:txBody>
      </p:sp>
      <p:pic>
        <p:nvPicPr>
          <p:cNvPr id="10243" name="Picture 4" descr="aztec city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5233988"/>
          </a:xfrm>
          <a:noFill/>
        </p:spPr>
      </p:pic>
    </p:spTree>
    <p:extLst>
      <p:ext uri="{BB962C8B-B14F-4D97-AF65-F5344CB8AC3E}">
        <p14:creationId xmlns:p14="http://schemas.microsoft.com/office/powerpoint/2010/main" val="253133000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1267" name="Content Placeholder 3" descr="tenochtitlan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81400" y="1"/>
            <a:ext cx="5410200" cy="6956425"/>
          </a:xfrm>
        </p:spPr>
      </p:pic>
    </p:spTree>
    <p:extLst>
      <p:ext uri="{BB962C8B-B14F-4D97-AF65-F5344CB8AC3E}">
        <p14:creationId xmlns:p14="http://schemas.microsoft.com/office/powerpoint/2010/main" val="20061490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AZTECS- POLITICAL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Rulers were emperors.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Expected to lead in battle.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Montezuma  was a famous emperor.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4000" b="1" dirty="0"/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/>
          </a:p>
        </p:txBody>
      </p:sp>
      <p:pic>
        <p:nvPicPr>
          <p:cNvPr id="12292" name="Picture 4" descr="aztec_warrior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541464"/>
            <a:ext cx="3962400" cy="5164137"/>
          </a:xfrm>
          <a:noFill/>
        </p:spPr>
      </p:pic>
    </p:spTree>
    <p:extLst>
      <p:ext uri="{BB962C8B-B14F-4D97-AF65-F5344CB8AC3E}">
        <p14:creationId xmlns:p14="http://schemas.microsoft.com/office/powerpoint/2010/main" val="86468689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AZTECS- POLITICAL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Empire – conquered neighboring states and collected tribute money</a:t>
            </a:r>
          </a:p>
        </p:txBody>
      </p:sp>
      <p:pic>
        <p:nvPicPr>
          <p:cNvPr id="13316" name="Picture 4" descr="MPj0435725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46264"/>
            <a:ext cx="4038600" cy="4033837"/>
          </a:xfrm>
          <a:noFill/>
        </p:spPr>
      </p:pic>
    </p:spTree>
    <p:extLst>
      <p:ext uri="{BB962C8B-B14F-4D97-AF65-F5344CB8AC3E}">
        <p14:creationId xmlns:p14="http://schemas.microsoft.com/office/powerpoint/2010/main" val="2404843182"/>
      </p:ext>
    </p:extLst>
  </p:cSld>
  <p:clrMapOvr>
    <a:masterClrMapping/>
  </p:clrMapOvr>
  <p:transition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AZTECS- RELIGION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Polytheistic</a:t>
            </a:r>
          </a:p>
          <a:p>
            <a:pPr eaLnBrk="1" hangingPunct="1"/>
            <a:r>
              <a:rPr lang="en-US" altLang="en-US" sz="4000" b="1"/>
              <a:t>Sun God was the major god</a:t>
            </a:r>
          </a:p>
          <a:p>
            <a:pPr eaLnBrk="1" hangingPunct="1"/>
            <a:r>
              <a:rPr lang="en-US" altLang="en-US" sz="4000" b="1"/>
              <a:t>Human sacrifice</a:t>
            </a:r>
          </a:p>
          <a:p>
            <a:pPr eaLnBrk="1" hangingPunct="1"/>
            <a:r>
              <a:rPr lang="en-US" altLang="en-US" sz="4000" b="1"/>
              <a:t>Priests had political power</a:t>
            </a:r>
          </a:p>
        </p:txBody>
      </p:sp>
      <p:pic>
        <p:nvPicPr>
          <p:cNvPr id="14340" name="Picture 4" descr="MCBL00472_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401889"/>
            <a:ext cx="4038600" cy="2922587"/>
          </a:xfrm>
          <a:noFill/>
        </p:spPr>
      </p:pic>
    </p:spTree>
    <p:extLst>
      <p:ext uri="{BB962C8B-B14F-4D97-AF65-F5344CB8AC3E}">
        <p14:creationId xmlns:p14="http://schemas.microsoft.com/office/powerpoint/2010/main" val="120204277"/>
      </p:ext>
    </p:extLst>
  </p:cSld>
  <p:clrMapOvr>
    <a:masterClrMapping/>
  </p:clrMapOvr>
  <p:transition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381001"/>
            <a:ext cx="4267200" cy="4525963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Captured enemies were sacrificed to the sun god.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Hearts cut out with an </a:t>
            </a:r>
            <a:r>
              <a:rPr lang="en-US" b="1" u="sng" dirty="0"/>
              <a:t>obsidian</a:t>
            </a:r>
            <a:r>
              <a:rPr lang="en-US" b="1" dirty="0"/>
              <a:t> knife.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u="sng" dirty="0"/>
              <a:t>Obsidian</a:t>
            </a:r>
            <a:r>
              <a:rPr lang="en-US" b="1" dirty="0"/>
              <a:t> - a hard, black, volcanic glass which was used to make tools and weapons.</a:t>
            </a:r>
          </a:p>
        </p:txBody>
      </p:sp>
      <p:pic>
        <p:nvPicPr>
          <p:cNvPr id="15364" name="Content Placeholder 6" descr="sacrifice.bmp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-47625"/>
            <a:ext cx="4800600" cy="6905625"/>
          </a:xfrm>
        </p:spPr>
      </p:pic>
      <p:pic>
        <p:nvPicPr>
          <p:cNvPr id="15365" name="Picture 7" descr="aztec-knife_1483078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49800"/>
            <a:ext cx="4084638" cy="210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29775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6387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6388" name="Content Placeholder 4" descr="rowena_morrill_aztec_sacrifice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1" y="0"/>
            <a:ext cx="4594225" cy="6858000"/>
          </a:xfrm>
        </p:spPr>
      </p:pic>
    </p:spTree>
    <p:extLst>
      <p:ext uri="{BB962C8B-B14F-4D97-AF65-F5344CB8AC3E}">
        <p14:creationId xmlns:p14="http://schemas.microsoft.com/office/powerpoint/2010/main" val="2926618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merchants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882900" y="0"/>
            <a:ext cx="6459538" cy="6858000"/>
          </a:xfrm>
        </p:spPr>
      </p:pic>
    </p:spTree>
    <p:extLst>
      <p:ext uri="{BB962C8B-B14F-4D97-AF65-F5344CB8AC3E}">
        <p14:creationId xmlns:p14="http://schemas.microsoft.com/office/powerpoint/2010/main" val="2730709702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AZTECS- PRODUCTS/TECH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81200" y="1066800"/>
            <a:ext cx="8229600" cy="50292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Schools for warriors and priests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Stone temples, metalwork, pottery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365 day calendar borrowed from Maya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4000" b="1"/>
              <a:t>No written language</a:t>
            </a:r>
          </a:p>
        </p:txBody>
      </p:sp>
    </p:spTree>
    <p:extLst>
      <p:ext uri="{BB962C8B-B14F-4D97-AF65-F5344CB8AC3E}">
        <p14:creationId xmlns:p14="http://schemas.microsoft.com/office/powerpoint/2010/main" val="4150937284"/>
      </p:ext>
    </p:extLst>
  </p:cSld>
  <p:clrMapOvr>
    <a:masterClrMapping/>
  </p:clrMapOvr>
  <p:transition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1524000" y="5638800"/>
            <a:ext cx="9144000" cy="1219200"/>
          </a:xfrm>
        </p:spPr>
        <p:txBody>
          <a:bodyPr/>
          <a:lstStyle/>
          <a:p>
            <a:pPr eaLnBrk="1" hangingPunct="1"/>
            <a:r>
              <a:rPr lang="en-US" altLang="en-US" b="1"/>
              <a:t>Crops grown on man-made islands called “Chinampas”.</a:t>
            </a:r>
          </a:p>
          <a:p>
            <a:pPr eaLnBrk="1" hangingPunct="1"/>
            <a:endParaRPr lang="en-US" altLang="en-US"/>
          </a:p>
        </p:txBody>
      </p:sp>
      <p:pic>
        <p:nvPicPr>
          <p:cNvPr id="18436" name="Picture 3" descr="aztec-civiliza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0"/>
            <a:ext cx="7045325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58625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AZTECS- TRADE ROUTES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4000" b="1"/>
              <a:t>Local trade</a:t>
            </a:r>
          </a:p>
          <a:p>
            <a:pPr eaLnBrk="1" hangingPunct="1"/>
            <a:r>
              <a:rPr lang="en-US" altLang="en-US" sz="4000" b="1"/>
              <a:t>Later Spain will exploit the empire and use the Atlantic Ocean for trade</a:t>
            </a:r>
          </a:p>
        </p:txBody>
      </p:sp>
      <p:pic>
        <p:nvPicPr>
          <p:cNvPr id="19460" name="Picture 7" descr="MPj0395900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1843088"/>
            <a:ext cx="4038600" cy="4038600"/>
          </a:xfrm>
          <a:noFill/>
        </p:spPr>
      </p:pic>
    </p:spTree>
    <p:extLst>
      <p:ext uri="{BB962C8B-B14F-4D97-AF65-F5344CB8AC3E}">
        <p14:creationId xmlns:p14="http://schemas.microsoft.com/office/powerpoint/2010/main" val="4059240494"/>
      </p:ext>
    </p:extLst>
  </p:cSld>
  <p:clrMapOvr>
    <a:masterClrMapping/>
  </p:clrMapOvr>
  <p:transition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0483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00201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sz="4000" b="1"/>
              <a:t>THE MAYA </a:t>
            </a:r>
          </a:p>
        </p:txBody>
      </p:sp>
      <p:pic>
        <p:nvPicPr>
          <p:cNvPr id="20484" name="Picture 4" descr="maya map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43450" y="152400"/>
            <a:ext cx="5924550" cy="6705600"/>
          </a:xfrm>
          <a:noFill/>
        </p:spPr>
      </p:pic>
    </p:spTree>
    <p:extLst>
      <p:ext uri="{BB962C8B-B14F-4D97-AF65-F5344CB8AC3E}">
        <p14:creationId xmlns:p14="http://schemas.microsoft.com/office/powerpoint/2010/main" val="343840031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GEOGRAPHIC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1600201"/>
            <a:ext cx="3200400" cy="4525963"/>
          </a:xfrm>
        </p:spPr>
        <p:txBody>
          <a:bodyPr/>
          <a:lstStyle/>
          <a:p>
            <a:pPr lvl="1" eaLnBrk="1" hangingPunct="1"/>
            <a:r>
              <a:rPr lang="en-US" altLang="en-US" sz="3200" b="1"/>
              <a:t>Yucatan Peninsula</a:t>
            </a:r>
            <a:r>
              <a:rPr lang="en-US" altLang="en-US" sz="3200"/>
              <a:t> </a:t>
            </a:r>
          </a:p>
          <a:p>
            <a:pPr lvl="1" eaLnBrk="1" hangingPunct="1"/>
            <a:r>
              <a:rPr lang="en-US" altLang="en-US" sz="3200" b="1"/>
              <a:t>Southern Mexico</a:t>
            </a:r>
          </a:p>
          <a:p>
            <a:pPr lvl="1" eaLnBrk="1" hangingPunct="1"/>
            <a:r>
              <a:rPr lang="en-US" altLang="en-US" sz="3200" b="1"/>
              <a:t>Dense Jungle</a:t>
            </a:r>
          </a:p>
        </p:txBody>
      </p:sp>
      <p:pic>
        <p:nvPicPr>
          <p:cNvPr id="21508" name="Picture 4" descr="maya city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5943600" cy="4457700"/>
          </a:xfrm>
          <a:noFill/>
        </p:spPr>
      </p:pic>
    </p:spTree>
    <p:extLst>
      <p:ext uri="{BB962C8B-B14F-4D97-AF65-F5344CB8AC3E}">
        <p14:creationId xmlns:p14="http://schemas.microsoft.com/office/powerpoint/2010/main" val="357545175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2531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5715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The best known Mayan site is called Chichen Itza.</a:t>
            </a:r>
          </a:p>
        </p:txBody>
      </p:sp>
      <p:pic>
        <p:nvPicPr>
          <p:cNvPr id="22532" name="Content Placeholder 4" descr="800px-Chichen_Itza_3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533400"/>
            <a:ext cx="9158288" cy="4876800"/>
          </a:xfrm>
        </p:spPr>
      </p:pic>
    </p:spTree>
    <p:extLst>
      <p:ext uri="{BB962C8B-B14F-4D97-AF65-F5344CB8AC3E}">
        <p14:creationId xmlns:p14="http://schemas.microsoft.com/office/powerpoint/2010/main" val="373927533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355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3556" name="Content Placeholder 4" descr="800px-Templo_de_los_Guerreros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4800"/>
            <a:ext cx="9144000" cy="6115050"/>
          </a:xfrm>
        </p:spPr>
      </p:pic>
    </p:spTree>
    <p:extLst>
      <p:ext uri="{BB962C8B-B14F-4D97-AF65-F5344CB8AC3E}">
        <p14:creationId xmlns:p14="http://schemas.microsoft.com/office/powerpoint/2010/main" val="1626655099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4579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4580" name="Content Placeholder 4" descr="Maya%20Cit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304800"/>
            <a:ext cx="9142413" cy="6248400"/>
          </a:xfrm>
        </p:spPr>
      </p:pic>
    </p:spTree>
    <p:extLst>
      <p:ext uri="{BB962C8B-B14F-4D97-AF65-F5344CB8AC3E}">
        <p14:creationId xmlns:p14="http://schemas.microsoft.com/office/powerpoint/2010/main" val="3074325222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POLITICAL</a:t>
            </a:r>
            <a:endParaRPr lang="en-US" altLang="en-US"/>
          </a:p>
        </p:txBody>
      </p:sp>
      <p:sp>
        <p:nvSpPr>
          <p:cNvPr id="25603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It was not a unified empire.</a:t>
            </a:r>
          </a:p>
          <a:p>
            <a:pPr eaLnBrk="1" hangingPunct="1"/>
            <a:r>
              <a:rPr lang="en-US" altLang="en-US" b="1"/>
              <a:t>It was numerous city-states (each with their own king), who shared a common culture.</a:t>
            </a:r>
          </a:p>
        </p:txBody>
      </p:sp>
      <p:pic>
        <p:nvPicPr>
          <p:cNvPr id="25604" name="Content Placeholder 4" descr="Empire_Maya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3300" y="1600200"/>
            <a:ext cx="4584700" cy="4648200"/>
          </a:xfrm>
        </p:spPr>
      </p:pic>
    </p:spTree>
    <p:extLst>
      <p:ext uri="{BB962C8B-B14F-4D97-AF65-F5344CB8AC3E}">
        <p14:creationId xmlns:p14="http://schemas.microsoft.com/office/powerpoint/2010/main" val="2405775135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POLITICAL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Had the only fully developed written language in the Americas.</a:t>
            </a:r>
          </a:p>
          <a:p>
            <a:pPr eaLnBrk="1" hangingPunct="1"/>
            <a:r>
              <a:rPr lang="en-US" altLang="en-US" b="1"/>
              <a:t>City-states were ruled by warrior- priests.</a:t>
            </a:r>
          </a:p>
        </p:txBody>
      </p:sp>
      <p:pic>
        <p:nvPicPr>
          <p:cNvPr id="26628" name="Picture 4" descr="maya writi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1" y="1676401"/>
            <a:ext cx="4284663" cy="3990975"/>
          </a:xfrm>
          <a:noFill/>
        </p:spPr>
      </p:pic>
    </p:spTree>
    <p:extLst>
      <p:ext uri="{BB962C8B-B14F-4D97-AF65-F5344CB8AC3E}">
        <p14:creationId xmlns:p14="http://schemas.microsoft.com/office/powerpoint/2010/main" val="42174873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Two major artistic advances</a:t>
            </a:r>
          </a:p>
        </p:txBody>
      </p:sp>
      <p:pic>
        <p:nvPicPr>
          <p:cNvPr id="35843" name="Picture 4" descr="perspecti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75427" y="557832"/>
            <a:ext cx="7049729" cy="5004769"/>
          </a:xfrm>
          <a:noFill/>
        </p:spPr>
      </p:pic>
      <p:sp>
        <p:nvSpPr>
          <p:cNvPr id="4" name="TextBox 3"/>
          <p:cNvSpPr txBox="1"/>
          <p:nvPr/>
        </p:nvSpPr>
        <p:spPr>
          <a:xfrm>
            <a:off x="1524000" y="5257801"/>
            <a:ext cx="9144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 artistic method where objects that were supposed to be closer to the viewer are larger in size.</a:t>
            </a:r>
          </a:p>
          <a:p>
            <a:pPr marL="0" marR="0" lvl="1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Gives the painting a three-dimensional feeling</a:t>
            </a:r>
          </a:p>
        </p:txBody>
      </p:sp>
    </p:spTree>
    <p:extLst>
      <p:ext uri="{BB962C8B-B14F-4D97-AF65-F5344CB8AC3E}">
        <p14:creationId xmlns:p14="http://schemas.microsoft.com/office/powerpoint/2010/main" val="132626193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POLITICAL</a:t>
            </a:r>
          </a:p>
        </p:txBody>
      </p:sp>
      <p:sp>
        <p:nvSpPr>
          <p:cNvPr id="27651" name="Rectangle 8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0"/>
            <a:ext cx="4038600" cy="5029200"/>
          </a:xfrm>
        </p:spPr>
        <p:txBody>
          <a:bodyPr/>
          <a:lstStyle/>
          <a:p>
            <a:pPr eaLnBrk="1" hangingPunct="1"/>
            <a:r>
              <a:rPr lang="en-US" altLang="en-US" b="1"/>
              <a:t>The ball game was played by both Aztecs and Maya.</a:t>
            </a:r>
          </a:p>
          <a:p>
            <a:pPr eaLnBrk="1" hangingPunct="1"/>
            <a:r>
              <a:rPr lang="en-US" altLang="en-US" b="1"/>
              <a:t>Goal was to send a ball through the hoop without using your hands or feet.</a:t>
            </a:r>
          </a:p>
        </p:txBody>
      </p:sp>
      <p:pic>
        <p:nvPicPr>
          <p:cNvPr id="27652" name="Picture 4" descr="maya ball gam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363789"/>
            <a:ext cx="4038600" cy="2998787"/>
          </a:xfrm>
          <a:noFill/>
        </p:spPr>
      </p:pic>
    </p:spTree>
    <p:extLst>
      <p:ext uri="{BB962C8B-B14F-4D97-AF65-F5344CB8AC3E}">
        <p14:creationId xmlns:p14="http://schemas.microsoft.com/office/powerpoint/2010/main" val="263679974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28675" name="Text Placeholder 2"/>
          <p:cNvSpPr>
            <a:spLocks noGrp="1"/>
          </p:cNvSpPr>
          <p:nvPr>
            <p:ph type="body" sz="half" idx="1"/>
          </p:nvPr>
        </p:nvSpPr>
        <p:spPr>
          <a:xfrm>
            <a:off x="1981200" y="762001"/>
            <a:ext cx="4038600" cy="4525963"/>
          </a:xfrm>
        </p:spPr>
        <p:txBody>
          <a:bodyPr/>
          <a:lstStyle/>
          <a:p>
            <a:pPr eaLnBrk="1" hangingPunct="1"/>
            <a:r>
              <a:rPr lang="en-US" altLang="en-US" b="1"/>
              <a:t>Losers (or perhaps the winners) were often sacrificed.</a:t>
            </a:r>
          </a:p>
          <a:p>
            <a:pPr eaLnBrk="1" hangingPunct="1"/>
            <a:endParaRPr lang="en-US" altLang="en-US"/>
          </a:p>
        </p:txBody>
      </p:sp>
      <p:pic>
        <p:nvPicPr>
          <p:cNvPr id="28676" name="Content Placeholder 4" descr="Meso%20Ballgame1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0"/>
            <a:ext cx="4114800" cy="6872288"/>
          </a:xfrm>
        </p:spPr>
      </p:pic>
      <p:pic>
        <p:nvPicPr>
          <p:cNvPr id="28677" name="Picture 5" descr="mayanbal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79750"/>
            <a:ext cx="4953000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2222838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POLITICAL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The Maya Empire was in a state of decline by around 1100 AD.</a:t>
            </a:r>
          </a:p>
          <a:p>
            <a:pPr eaLnBrk="1" hangingPunct="1"/>
            <a:r>
              <a:rPr lang="en-US" altLang="en-US" b="1"/>
              <a:t>Possible reasons include ecological damage (clear cutting of trees), peasant revolts, disease, invasion by foreign tribes, etc.</a:t>
            </a:r>
          </a:p>
        </p:txBody>
      </p:sp>
      <p:pic>
        <p:nvPicPr>
          <p:cNvPr id="29700" name="Picture 4" descr="MCj03359380000[1]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52938"/>
            <a:ext cx="3124200" cy="240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711963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 RELIGION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 b="1"/>
              <a:t>Polytheistic religion</a:t>
            </a:r>
          </a:p>
          <a:p>
            <a:pPr eaLnBrk="1" hangingPunct="1"/>
            <a:r>
              <a:rPr lang="en-US" altLang="en-US" sz="2800" b="1"/>
              <a:t>Human sacrifice in times of drought</a:t>
            </a:r>
            <a:r>
              <a:rPr lang="en-US" altLang="en-US" sz="2800"/>
              <a:t> </a:t>
            </a:r>
          </a:p>
          <a:p>
            <a:pPr eaLnBrk="1" hangingPunct="1"/>
            <a:r>
              <a:rPr lang="en-US" altLang="en-US" sz="2800" b="1"/>
              <a:t>Focused on the movements of the planets.</a:t>
            </a:r>
          </a:p>
        </p:txBody>
      </p:sp>
      <p:pic>
        <p:nvPicPr>
          <p:cNvPr id="30724" name="Picture 4" descr="sacred-cenot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72200" y="2517776"/>
            <a:ext cx="4038600" cy="2690813"/>
          </a:xfrm>
          <a:noFill/>
        </p:spPr>
      </p:pic>
      <p:pic>
        <p:nvPicPr>
          <p:cNvPr id="30725" name="Picture 6" descr="may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22776"/>
            <a:ext cx="2590800" cy="243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994150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-</a:t>
            </a:r>
            <a:r>
              <a:rPr lang="en-US" altLang="en-US"/>
              <a:t> </a:t>
            </a:r>
            <a:r>
              <a:rPr lang="en-US" altLang="en-US" b="1"/>
              <a:t>PRODUCTS/TECH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Agriculture</a:t>
            </a:r>
          </a:p>
          <a:p>
            <a:pPr eaLnBrk="1" hangingPunct="1"/>
            <a:r>
              <a:rPr lang="en-US" altLang="en-US" b="1"/>
              <a:t>Trade in specialized goods like cocoa, salt, seashells, jade and obsidian</a:t>
            </a:r>
          </a:p>
          <a:p>
            <a:pPr eaLnBrk="1" hangingPunct="1"/>
            <a:endParaRPr lang="en-US" altLang="en-US" sz="2800" b="1"/>
          </a:p>
        </p:txBody>
      </p:sp>
      <p:pic>
        <p:nvPicPr>
          <p:cNvPr id="31748" name="Picture 4" descr="MCBD07754_0000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77200" y="1676401"/>
            <a:ext cx="1428750" cy="1762125"/>
          </a:xfrm>
          <a:noFill/>
        </p:spPr>
      </p:pic>
      <p:pic>
        <p:nvPicPr>
          <p:cNvPr id="31749" name="Picture 6" descr="obsidian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2989" y="3938589"/>
            <a:ext cx="1597025" cy="2187575"/>
          </a:xfrm>
          <a:noFill/>
        </p:spPr>
      </p:pic>
      <p:pic>
        <p:nvPicPr>
          <p:cNvPr id="31750" name="Picture 8" descr="MCj01973950000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4953001"/>
            <a:ext cx="2238375" cy="140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9" descr="MCj01128680000[1]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71600"/>
            <a:ext cx="1905000" cy="177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0" descr="MCj03618320000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505200"/>
            <a:ext cx="1595438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187442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2771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57150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The Maya calendar was based on advanced observations of the stars.</a:t>
            </a:r>
          </a:p>
        </p:txBody>
      </p:sp>
      <p:pic>
        <p:nvPicPr>
          <p:cNvPr id="32772" name="Picture 6" descr="IMG_93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0"/>
            <a:ext cx="6934200" cy="462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Content Placeholder 5" descr="mayan-calendar.jpg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24600" y="381000"/>
            <a:ext cx="4343400" cy="3257550"/>
          </a:xfrm>
        </p:spPr>
      </p:pic>
    </p:spTree>
    <p:extLst>
      <p:ext uri="{BB962C8B-B14F-4D97-AF65-F5344CB8AC3E}">
        <p14:creationId xmlns:p14="http://schemas.microsoft.com/office/powerpoint/2010/main" val="209104515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3795" name="Text Placeholder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3796" name="Content Placeholder 5" descr="untitled.bmp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2800" y="0"/>
            <a:ext cx="5829300" cy="6858000"/>
          </a:xfrm>
        </p:spPr>
      </p:pic>
      <p:sp>
        <p:nvSpPr>
          <p:cNvPr id="33797" name="Content Placeholder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5484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9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MAYA – TRADE ROUTES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410200"/>
            <a:ext cx="9144000" cy="1447800"/>
          </a:xfrm>
        </p:spPr>
        <p:txBody>
          <a:bodyPr/>
          <a:lstStyle/>
          <a:p>
            <a:pPr eaLnBrk="1" hangingPunct="1"/>
            <a:r>
              <a:rPr lang="en-US" altLang="en-US" b="1"/>
              <a:t>Traded with nearby tribes (like the Aztecs).</a:t>
            </a:r>
          </a:p>
          <a:p>
            <a:pPr eaLnBrk="1" hangingPunct="1"/>
            <a:r>
              <a:rPr lang="en-US" altLang="en-US" b="1"/>
              <a:t>Later exploited by the Spanish.</a:t>
            </a:r>
          </a:p>
        </p:txBody>
      </p:sp>
      <p:pic>
        <p:nvPicPr>
          <p:cNvPr id="34820" name="Picture 4" descr="Conquistador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1143001"/>
            <a:ext cx="5105400" cy="4187825"/>
          </a:xfrm>
          <a:noFill/>
        </p:spPr>
      </p:pic>
    </p:spTree>
    <p:extLst>
      <p:ext uri="{BB962C8B-B14F-4D97-AF65-F5344CB8AC3E}">
        <p14:creationId xmlns:p14="http://schemas.microsoft.com/office/powerpoint/2010/main" val="308470386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11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Incan civilization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Located in the Andes Mountains of South America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Represented by Machu Picchu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Ruled by an emperor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Economy based on high-altitude agriculture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Polytheistic religion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Road system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Achievements of Mayan, Aztec, and Incan civilizations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Calendars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Mathematics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Writing and other record-keeping systems</a:t>
            </a:r>
          </a:p>
        </p:txBody>
      </p:sp>
    </p:spTree>
    <p:extLst>
      <p:ext uri="{BB962C8B-B14F-4D97-AF65-F5344CB8AC3E}">
        <p14:creationId xmlns:p14="http://schemas.microsoft.com/office/powerpoint/2010/main" val="15919860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inca"/>
          <p:cNvPicPr>
            <a:picLocks noGrp="1" noChangeAspect="1" noChangeArrowheads="1"/>
          </p:cNvPicPr>
          <p:nvPr>
            <p:ph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228600"/>
            <a:ext cx="5348288" cy="6400800"/>
          </a:xfrm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6858000" y="457201"/>
            <a:ext cx="3810000" cy="5897563"/>
          </a:xfrm>
          <a:prstGeom prst="rect">
            <a:avLst/>
          </a:prstGeom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Located in South America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Andes mountains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400,000 square miles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12 million population</a:t>
            </a:r>
          </a:p>
          <a:p>
            <a:pPr marL="342900" marR="0" lvl="0" indent="-342900" defTabSz="91440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Occupied present-day Peru, Argentina, Ecuador, Chile</a:t>
            </a:r>
          </a:p>
        </p:txBody>
      </p:sp>
    </p:spTree>
    <p:extLst>
      <p:ext uri="{BB962C8B-B14F-4D97-AF65-F5344CB8AC3E}">
        <p14:creationId xmlns:p14="http://schemas.microsoft.com/office/powerpoint/2010/main" val="161231115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Vanishing Point</a:t>
            </a:r>
          </a:p>
        </p:txBody>
      </p:sp>
      <p:pic>
        <p:nvPicPr>
          <p:cNvPr id="36867" name="Picture 4" descr="one point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284288"/>
            <a:ext cx="7772400" cy="5573712"/>
          </a:xfrm>
          <a:noFill/>
        </p:spPr>
      </p:pic>
      <p:sp>
        <p:nvSpPr>
          <p:cNvPr id="36868" name="Text Box 6"/>
          <p:cNvSpPr txBox="1">
            <a:spLocks noChangeArrowheads="1"/>
          </p:cNvSpPr>
          <p:nvPr/>
        </p:nvSpPr>
        <p:spPr bwMode="auto">
          <a:xfrm>
            <a:off x="4419600" y="3787775"/>
            <a:ext cx="1379538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sym typeface="Wingdings" pitchFamily="2" charset="2"/>
              </a:rPr>
              <a:t></a:t>
            </a:r>
            <a:endParaRPr kumimoji="0" lang="en-US" sz="9600" b="1" i="0" u="none" strike="noStrike" kern="0" cap="none" spc="0" normalizeH="0" baseline="0" noProof="0">
              <a:ln>
                <a:noFill/>
              </a:ln>
              <a:solidFill>
                <a:srgbClr val="FF33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80375184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INCAS- POLITICAL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4876800"/>
            <a:ext cx="9144000" cy="1981200"/>
          </a:xfrm>
        </p:spPr>
        <p:txBody>
          <a:bodyPr/>
          <a:lstStyle/>
          <a:p>
            <a:pPr eaLnBrk="1" hangingPunct="1"/>
            <a:r>
              <a:rPr lang="en-US" altLang="en-US" sz="4000" b="1"/>
              <a:t>Provinces ruled by governors, but empire ruled by a single emperor.</a:t>
            </a:r>
          </a:p>
          <a:p>
            <a:pPr lvl="1" eaLnBrk="1" hangingPunct="1"/>
            <a:r>
              <a:rPr lang="en-US" altLang="en-US" sz="3600" b="1"/>
              <a:t>Emperor viewed as being a god.</a:t>
            </a:r>
          </a:p>
        </p:txBody>
      </p:sp>
      <p:pic>
        <p:nvPicPr>
          <p:cNvPr id="36868" name="Picture 6" descr="empero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838201"/>
            <a:ext cx="3943350" cy="406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4769951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>
          <a:xfrm>
            <a:off x="1524000" y="5486400"/>
            <a:ext cx="9144000" cy="1371600"/>
          </a:xfrm>
        </p:spPr>
        <p:txBody>
          <a:bodyPr/>
          <a:lstStyle/>
          <a:p>
            <a:pPr eaLnBrk="1" hangingPunct="1"/>
            <a:r>
              <a:rPr lang="en-US" altLang="en-US" b="1"/>
              <a:t>Elaborate communication system between isolated mountain cities.</a:t>
            </a:r>
          </a:p>
          <a:p>
            <a:pPr eaLnBrk="1" hangingPunct="1"/>
            <a:endParaRPr lang="en-US" altLang="en-US"/>
          </a:p>
        </p:txBody>
      </p:sp>
      <p:pic>
        <p:nvPicPr>
          <p:cNvPr id="37892" name="Picture 3" descr="220px-Incatrail_in_Peru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0"/>
            <a:ext cx="3810000" cy="550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4" descr="brid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3733800" cy="553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512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>
          <a:xfrm>
            <a:off x="1524000" y="6096000"/>
            <a:ext cx="9144000" cy="762000"/>
          </a:xfrm>
        </p:spPr>
        <p:txBody>
          <a:bodyPr/>
          <a:lstStyle/>
          <a:p>
            <a:pPr eaLnBrk="1" hangingPunct="1"/>
            <a:r>
              <a:rPr lang="en-US" altLang="en-US" b="1"/>
              <a:t>The capital city was located at Machu Pichu</a:t>
            </a:r>
          </a:p>
          <a:p>
            <a:pPr eaLnBrk="1" hangingPunct="1"/>
            <a:endParaRPr lang="en-US" altLang="en-US"/>
          </a:p>
        </p:txBody>
      </p:sp>
      <p:pic>
        <p:nvPicPr>
          <p:cNvPr id="38916" name="Picture 3" descr="machu_picchu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2921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9939" name="Content Placeholder 3" descr="machu-picchu-map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3048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3799621939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INCAS- RELIGION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181600"/>
            <a:ext cx="9144000" cy="1676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Polytheistic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Sun god a major god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4000" b="1" dirty="0"/>
              <a:t>Human sacrifice</a:t>
            </a:r>
          </a:p>
        </p:txBody>
      </p:sp>
      <p:pic>
        <p:nvPicPr>
          <p:cNvPr id="40964" name="Picture 4" descr="MCj0183644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34201" y="1143001"/>
            <a:ext cx="3584575" cy="3382963"/>
          </a:xfrm>
          <a:noFill/>
        </p:spPr>
      </p:pic>
      <p:pic>
        <p:nvPicPr>
          <p:cNvPr id="40965" name="Picture 6" descr="inca_gir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0800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617743"/>
      </p:ext>
    </p:extLst>
  </p:cSld>
  <p:clrMapOvr>
    <a:masterClrMapping/>
  </p:clrMapOvr>
  <p:transition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INCAS- PRODUCTS/TECH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990601"/>
            <a:ext cx="4038600" cy="5135563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en-US" sz="3600" b="1"/>
              <a:t>Mines:  copper, tin, gold, stone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/>
              <a:t>Astronomy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sz="3600" b="1"/>
              <a:t>Engineering</a:t>
            </a:r>
          </a:p>
          <a:p>
            <a:pPr eaLnBrk="1" hangingPunct="1">
              <a:lnSpc>
                <a:spcPct val="80000"/>
              </a:lnSpc>
            </a:pPr>
            <a:endParaRPr lang="en-US" altLang="en-US" sz="3600" b="1"/>
          </a:p>
        </p:txBody>
      </p:sp>
      <p:pic>
        <p:nvPicPr>
          <p:cNvPr id="41988" name="Picture 4" descr="MCj02934100000[1]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27925" y="1676400"/>
            <a:ext cx="2260600" cy="3092450"/>
          </a:xfrm>
          <a:noFill/>
        </p:spPr>
      </p:pic>
      <p:pic>
        <p:nvPicPr>
          <p:cNvPr id="41989" name="Picture 6" descr="wall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429000"/>
            <a:ext cx="4165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6799902"/>
      </p:ext>
    </p:extLst>
  </p:cSld>
  <p:clrMapOvr>
    <a:masterClrMapping/>
  </p:clrMapOvr>
  <p:transition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INCAS- PRODUCTS/TECH</a:t>
            </a:r>
            <a:endParaRPr lang="en-US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5410200"/>
            <a:ext cx="9144000" cy="1447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Farming </a:t>
            </a:r>
            <a:r>
              <a:rPr lang="en-US" b="1" u="sng" dirty="0"/>
              <a:t>maize</a:t>
            </a:r>
            <a:r>
              <a:rPr lang="en-US" b="1" dirty="0"/>
              <a:t> on terraces carved out of the mountainsides.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en-US" b="1" u="sng" dirty="0"/>
              <a:t>Maize</a:t>
            </a:r>
            <a:r>
              <a:rPr lang="en-US" b="1" dirty="0"/>
              <a:t> - corn, which is native to the Americas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3012" name="Picture 4" descr="farm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914400"/>
            <a:ext cx="5943600" cy="44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5868747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b="1"/>
              <a:t>INCAS- PRODUCTS/TECH</a:t>
            </a:r>
            <a:endParaRPr lang="en-US" altLang="en-US"/>
          </a:p>
        </p:txBody>
      </p:sp>
      <p:sp>
        <p:nvSpPr>
          <p:cNvPr id="44035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0" y="5791200"/>
            <a:ext cx="9144000" cy="1066800"/>
          </a:xfrm>
        </p:spPr>
        <p:txBody>
          <a:bodyPr/>
          <a:lstStyle/>
          <a:p>
            <a:pPr eaLnBrk="1" hangingPunct="1"/>
            <a:r>
              <a:rPr lang="en-US" altLang="en-US" b="1"/>
              <a:t>Medicine: anesthetics and brain surgery</a:t>
            </a:r>
          </a:p>
          <a:p>
            <a:pPr eaLnBrk="1" hangingPunct="1"/>
            <a:endParaRPr lang="en-US" altLang="en-US"/>
          </a:p>
        </p:txBody>
      </p:sp>
      <p:pic>
        <p:nvPicPr>
          <p:cNvPr id="44036" name="Content Placeholder 4" descr="surgery.jpg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1" y="1752600"/>
            <a:ext cx="5724525" cy="3614738"/>
          </a:xfrm>
        </p:spPr>
      </p:pic>
    </p:spTree>
    <p:extLst>
      <p:ext uri="{BB962C8B-B14F-4D97-AF65-F5344CB8AC3E}">
        <p14:creationId xmlns:p14="http://schemas.microsoft.com/office/powerpoint/2010/main" val="115234085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8D0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b="1"/>
              <a:t>INCAS- TRADE ROUTES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257800"/>
            <a:ext cx="9144000" cy="16002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10,000 miles of highway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/>
              <a:t>Later, Spain conquered the Incas and used the Atlantic and Pacific Oceans</a:t>
            </a:r>
          </a:p>
        </p:txBody>
      </p:sp>
      <p:pic>
        <p:nvPicPr>
          <p:cNvPr id="45060" name="Picture 4" descr="inca roa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893764"/>
            <a:ext cx="3276600" cy="4364037"/>
          </a:xfrm>
          <a:noFill/>
        </p:spPr>
      </p:pic>
      <p:pic>
        <p:nvPicPr>
          <p:cNvPr id="45061" name="Picture 6" descr="300px-Inca-roads-map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914400"/>
            <a:ext cx="2636838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3600684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7891" name="Picture 4" descr="perspectiv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609601"/>
            <a:ext cx="9144000" cy="5788025"/>
          </a:xfrm>
          <a:noFill/>
        </p:spPr>
      </p:pic>
    </p:spTree>
    <p:extLst>
      <p:ext uri="{BB962C8B-B14F-4D97-AF65-F5344CB8AC3E}">
        <p14:creationId xmlns:p14="http://schemas.microsoft.com/office/powerpoint/2010/main" val="2757250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u="sng" dirty="0"/>
              <a:t>Early Artists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4495800"/>
            <a:ext cx="9144000" cy="2362200"/>
          </a:xfrm>
        </p:spPr>
        <p:txBody>
          <a:bodyPr>
            <a:normAutofit fontScale="85000" lnSpcReduction="10000"/>
          </a:bodyPr>
          <a:lstStyle/>
          <a:p>
            <a:r>
              <a:rPr lang="en-US" sz="4000" b="1" u="sng" dirty="0"/>
              <a:t>Giotto</a:t>
            </a:r>
            <a:r>
              <a:rPr lang="en-US" dirty="0"/>
              <a:t> </a:t>
            </a:r>
            <a:r>
              <a:rPr lang="en-US" sz="4000" b="1" dirty="0" err="1"/>
              <a:t>di</a:t>
            </a:r>
            <a:r>
              <a:rPr lang="en-US" sz="4000" b="1" dirty="0"/>
              <a:t> </a:t>
            </a:r>
            <a:r>
              <a:rPr lang="en-US" sz="4000" b="1" dirty="0" err="1"/>
              <a:t>Bondone</a:t>
            </a:r>
            <a:r>
              <a:rPr lang="en-US" sz="4000" b="1" dirty="0"/>
              <a:t> and </a:t>
            </a:r>
            <a:r>
              <a:rPr lang="en-US" sz="4000" b="1" u="sng" dirty="0"/>
              <a:t>Masaccio</a:t>
            </a:r>
            <a:r>
              <a:rPr lang="en-US" sz="4000" b="1" dirty="0"/>
              <a:t>–employed perspective and give paintings a sense of depth.</a:t>
            </a:r>
          </a:p>
          <a:p>
            <a:r>
              <a:rPr lang="en-US" sz="4000" b="1" dirty="0"/>
              <a:t>They also used color and shadow, to make their paintings appear more natural and lifelike.</a:t>
            </a:r>
          </a:p>
          <a:p>
            <a:pPr eaLnBrk="1" hangingPunct="1"/>
            <a:endParaRPr lang="en-US" sz="4000" b="1" dirty="0"/>
          </a:p>
        </p:txBody>
      </p:sp>
      <p:pic>
        <p:nvPicPr>
          <p:cNvPr id="4" name="Picture 3" descr="giott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1800" y="1219201"/>
            <a:ext cx="1714500" cy="3228975"/>
          </a:xfrm>
          <a:prstGeom prst="rect">
            <a:avLst/>
          </a:prstGeom>
        </p:spPr>
      </p:pic>
      <p:pic>
        <p:nvPicPr>
          <p:cNvPr id="5" name="Picture 4" descr="Masaccio_Self_Portrai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143000"/>
            <a:ext cx="2362200" cy="335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108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0" y="1371600"/>
            <a:ext cx="4038600" cy="5181600"/>
          </a:xfrm>
        </p:spPr>
        <p:txBody>
          <a:bodyPr/>
          <a:lstStyle/>
          <a:p>
            <a:pPr eaLnBrk="1" hangingPunct="1"/>
            <a:r>
              <a:rPr lang="en-US" b="1" dirty="0"/>
              <a:t>Giotto’s </a:t>
            </a:r>
            <a:r>
              <a:rPr lang="en-US" b="1" dirty="0" err="1"/>
              <a:t>Scrovegni</a:t>
            </a:r>
            <a:r>
              <a:rPr lang="en-US" b="1" dirty="0"/>
              <a:t> Chapel in Padua.</a:t>
            </a:r>
            <a:br>
              <a:rPr lang="en-US" b="1" dirty="0"/>
            </a:br>
            <a:endParaRPr lang="en-US" b="1" dirty="0"/>
          </a:p>
        </p:txBody>
      </p:sp>
      <p:pic>
        <p:nvPicPr>
          <p:cNvPr id="39939" name="Picture 4" descr="Scrovegni Chapel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61026" y="0"/>
            <a:ext cx="5006975" cy="6858000"/>
          </a:xfrm>
          <a:noFill/>
        </p:spPr>
      </p:pic>
    </p:spTree>
    <p:extLst>
      <p:ext uri="{BB962C8B-B14F-4D97-AF65-F5344CB8AC3E}">
        <p14:creationId xmlns:p14="http://schemas.microsoft.com/office/powerpoint/2010/main" val="36119904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u="sng" dirty="0"/>
              <a:t>Masaccio</a:t>
            </a:r>
            <a:r>
              <a:rPr lang="en-US" b="1" dirty="0"/>
              <a:t> -</a:t>
            </a:r>
            <a:r>
              <a:rPr lang="en-US" dirty="0"/>
              <a:t>“Tribute Money”</a:t>
            </a:r>
          </a:p>
        </p:txBody>
      </p:sp>
      <p:pic>
        <p:nvPicPr>
          <p:cNvPr id="43011" name="Picture 4" descr="tribut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828800"/>
            <a:ext cx="9144000" cy="4527550"/>
          </a:xfrm>
          <a:noFill/>
        </p:spPr>
      </p:pic>
    </p:spTree>
    <p:extLst>
      <p:ext uri="{BB962C8B-B14F-4D97-AF65-F5344CB8AC3E}">
        <p14:creationId xmlns:p14="http://schemas.microsoft.com/office/powerpoint/2010/main" val="19136736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100" b="1"/>
              <a:t>Leonardo da Vinci</a:t>
            </a:r>
          </a:p>
        </p:txBody>
      </p:sp>
      <p:sp>
        <p:nvSpPr>
          <p:cNvPr id="45059" name="Rectangle 1027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033838" cy="4525963"/>
          </a:xfrm>
        </p:spPr>
        <p:txBody>
          <a:bodyPr/>
          <a:lstStyle/>
          <a:p>
            <a:pPr eaLnBrk="1" hangingPunct="1"/>
            <a:r>
              <a:rPr lang="en-US" sz="3600" b="1"/>
              <a:t>He was also a scientist and inventor, had notebooks full of anatomical drawings and flying machines</a:t>
            </a:r>
          </a:p>
        </p:txBody>
      </p:sp>
      <p:pic>
        <p:nvPicPr>
          <p:cNvPr id="29700" name="Picture 1028" descr="leonardo_da_vinci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00801" y="1600200"/>
            <a:ext cx="3768725" cy="4876800"/>
          </a:xfrm>
          <a:noFill/>
        </p:spPr>
      </p:pic>
      <p:pic>
        <p:nvPicPr>
          <p:cNvPr id="29702" name="Picture 1030" descr="leonardo2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248400" y="2057400"/>
            <a:ext cx="4267200" cy="3824288"/>
          </a:xfrm>
          <a:noFill/>
        </p:spPr>
      </p:pic>
      <p:pic>
        <p:nvPicPr>
          <p:cNvPr id="29704" name="Picture 1032" descr="leonardo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600200"/>
            <a:ext cx="37719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2574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97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/>
              <a:t>Renaissance examples…</a:t>
            </a:r>
            <a:endParaRPr lang="en-US" b="1" dirty="0"/>
          </a:p>
        </p:txBody>
      </p:sp>
      <p:pic>
        <p:nvPicPr>
          <p:cNvPr id="5" name="Content Placeholder 4" descr="Lorenzo_de%27_Medici-ritratt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046244" y="1219201"/>
            <a:ext cx="2621756" cy="3429000"/>
          </a:xfrm>
        </p:spPr>
      </p:pic>
      <p:pic>
        <p:nvPicPr>
          <p:cNvPr id="6" name="Picture 2" descr="mona lis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1066800"/>
            <a:ext cx="2518833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van_Eyck_-_Arnolfini_Portrai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5800" y="838200"/>
            <a:ext cx="2961788" cy="4057650"/>
          </a:xfrm>
          <a:prstGeom prst="rect">
            <a:avLst/>
          </a:prstGeom>
        </p:spPr>
      </p:pic>
      <p:pic>
        <p:nvPicPr>
          <p:cNvPr id="7" name="Picture 4" descr="sist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86201" y="4465638"/>
            <a:ext cx="4458107" cy="2392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8184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mona lis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94350" y="0"/>
            <a:ext cx="4445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3" name="Text Box 3"/>
          <p:cNvSpPr txBox="1">
            <a:spLocks noChangeArrowheads="1"/>
          </p:cNvSpPr>
          <p:nvPr/>
        </p:nvSpPr>
        <p:spPr bwMode="auto">
          <a:xfrm>
            <a:off x="1752600" y="19812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</a:endParaRP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1752600" y="2057401"/>
            <a:ext cx="3657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The Mona Lisa</a:t>
            </a:r>
          </a:p>
        </p:txBody>
      </p:sp>
    </p:spTree>
    <p:extLst>
      <p:ext uri="{BB962C8B-B14F-4D97-AF65-F5344CB8AC3E}">
        <p14:creationId xmlns:p14="http://schemas.microsoft.com/office/powerpoint/2010/main" val="2300400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lastsu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1143000"/>
            <a:ext cx="9734550" cy="558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Rectangle 3"/>
          <p:cNvSpPr>
            <a:spLocks noGrp="1" noChangeArrowheads="1"/>
          </p:cNvSpPr>
          <p:nvPr>
            <p:ph type="title"/>
          </p:nvPr>
        </p:nvSpPr>
        <p:spPr>
          <a:xfrm>
            <a:off x="2438400" y="0"/>
            <a:ext cx="7772400" cy="1143000"/>
          </a:xfrm>
        </p:spPr>
        <p:txBody>
          <a:bodyPr/>
          <a:lstStyle/>
          <a:p>
            <a:pPr eaLnBrk="1" hangingPunct="1"/>
            <a:r>
              <a:rPr lang="en-US" sz="5500"/>
              <a:t>The Last Supper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011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avinci man proporti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228600"/>
            <a:ext cx="4457700" cy="63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1" name="Picture 3" descr="leonardo sket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1" y="914400"/>
            <a:ext cx="4035425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721454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davinci seige defens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4618038" cy="566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davinci water lift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18076" y="1736726"/>
            <a:ext cx="5749925" cy="512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89295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Leonardo Da Vinci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sz="4000" b="1"/>
              <a:t>“If a man has a tent made of linen of which the openings have all been stopped up, he will be able to throw himself down any height without injury.”</a:t>
            </a:r>
          </a:p>
          <a:p>
            <a:pPr eaLnBrk="1" hangingPunct="1"/>
            <a:endParaRPr lang="en-US" sz="4000" b="1"/>
          </a:p>
          <a:p>
            <a:pPr eaLnBrk="1" hangingPunct="1"/>
            <a:r>
              <a:rPr lang="en-US" sz="4000" b="1"/>
              <a:t>What does this sound like?</a:t>
            </a:r>
          </a:p>
        </p:txBody>
      </p:sp>
    </p:spTree>
    <p:extLst>
      <p:ext uri="{BB962C8B-B14F-4D97-AF65-F5344CB8AC3E}">
        <p14:creationId xmlns:p14="http://schemas.microsoft.com/office/powerpoint/2010/main" val="21661642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/>
              <a:t>		Michelangelo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600201"/>
            <a:ext cx="4033838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1"/>
              <a:t>Sculptor, painter, architect, and poet</a:t>
            </a:r>
          </a:p>
        </p:txBody>
      </p:sp>
      <p:pic>
        <p:nvPicPr>
          <p:cNvPr id="51204" name="Picture 5" descr="michelangelo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705600" y="1828800"/>
            <a:ext cx="3416300" cy="4724400"/>
          </a:xfrm>
          <a:noFill/>
        </p:spPr>
      </p:pic>
      <p:pic>
        <p:nvPicPr>
          <p:cNvPr id="34823" name="Picture 7" descr="michelangelo1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6096001" y="1828801"/>
            <a:ext cx="4238625" cy="4733925"/>
          </a:xfrm>
          <a:noFill/>
        </p:spPr>
      </p:pic>
    </p:spTree>
    <p:extLst>
      <p:ext uri="{BB962C8B-B14F-4D97-AF65-F5344CB8AC3E}">
        <p14:creationId xmlns:p14="http://schemas.microsoft.com/office/powerpoint/2010/main" val="3621517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Sistine Chapel</a:t>
            </a:r>
          </a:p>
        </p:txBody>
      </p:sp>
      <p:pic>
        <p:nvPicPr>
          <p:cNvPr id="52227" name="Picture 4" descr="sist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409701"/>
            <a:ext cx="9144000" cy="4906963"/>
          </a:xfrm>
          <a:noFill/>
        </p:spPr>
      </p:pic>
    </p:spTree>
    <p:extLst>
      <p:ext uri="{BB962C8B-B14F-4D97-AF65-F5344CB8AC3E}">
        <p14:creationId xmlns:p14="http://schemas.microsoft.com/office/powerpoint/2010/main" val="3508001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3"/>
          <p:cNvGraphicFramePr>
            <a:graphicFrameLocks noChangeAspect="1"/>
          </p:cNvGraphicFramePr>
          <p:nvPr/>
        </p:nvGraphicFramePr>
        <p:xfrm>
          <a:off x="1524000" y="120651"/>
          <a:ext cx="9144000" cy="6615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Photo Editor Photo" r:id="rId3" imgW="7361905" imgH="5323810" progId="">
                  <p:embed/>
                </p:oleObj>
              </mc:Choice>
              <mc:Fallback>
                <p:oleObj name="Photo Editor Photo" r:id="rId3" imgW="7361905" imgH="5323810" progId="">
                  <p:embed/>
                  <p:pic>
                    <p:nvPicPr>
                      <p:cNvPr id="102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20651"/>
                        <a:ext cx="9144000" cy="6615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85063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5" descr="sistine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803650" y="0"/>
            <a:ext cx="4732338" cy="6858000"/>
          </a:xfrm>
        </p:spPr>
      </p:pic>
    </p:spTree>
    <p:extLst>
      <p:ext uri="{BB962C8B-B14F-4D97-AF65-F5344CB8AC3E}">
        <p14:creationId xmlns:p14="http://schemas.microsoft.com/office/powerpoint/2010/main" val="25369129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6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The Restoration of the Sistine</a:t>
            </a:r>
          </a:p>
        </p:txBody>
      </p:sp>
      <p:pic>
        <p:nvPicPr>
          <p:cNvPr id="54275" name="Picture 5" descr="sistine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200401" y="838200"/>
            <a:ext cx="5772411" cy="6019800"/>
          </a:xfrm>
        </p:spPr>
      </p:pic>
    </p:spTree>
    <p:extLst>
      <p:ext uri="{BB962C8B-B14F-4D97-AF65-F5344CB8AC3E}">
        <p14:creationId xmlns:p14="http://schemas.microsoft.com/office/powerpoint/2010/main" val="1845860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-arabic-numbers0-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62100" y="2667000"/>
            <a:ext cx="9105900" cy="3022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10200"/>
            <a:ext cx="9144000" cy="1447800"/>
          </a:xfrm>
        </p:spPr>
        <p:txBody>
          <a:bodyPr/>
          <a:lstStyle/>
          <a:p>
            <a:r>
              <a:rPr lang="en-US" b="1" dirty="0"/>
              <a:t>The use of Arabic numerals and new book keeping practices helped make trade easier.</a:t>
            </a:r>
          </a:p>
        </p:txBody>
      </p:sp>
      <p:pic>
        <p:nvPicPr>
          <p:cNvPr id="5" name="Picture 4" descr="basic-algebra-formulas-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"/>
            <a:ext cx="4776788" cy="268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965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michelangelo piet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1" y="0"/>
            <a:ext cx="68484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8686800" y="1371601"/>
            <a:ext cx="16764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The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Pieta</a:t>
            </a:r>
          </a:p>
        </p:txBody>
      </p:sp>
    </p:spTree>
    <p:extLst>
      <p:ext uri="{BB962C8B-B14F-4D97-AF65-F5344CB8AC3E}">
        <p14:creationId xmlns:p14="http://schemas.microsoft.com/office/powerpoint/2010/main" val="2017562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avid donatel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1" y="0"/>
            <a:ext cx="3827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3" descr="davi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0"/>
            <a:ext cx="37179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4" name="Text Box 4"/>
          <p:cNvSpPr txBox="1">
            <a:spLocks noChangeArrowheads="1"/>
          </p:cNvSpPr>
          <p:nvPr/>
        </p:nvSpPr>
        <p:spPr bwMode="auto">
          <a:xfrm>
            <a:off x="1828801" y="3276600"/>
            <a:ext cx="27019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</a:rPr>
              <a:t>CENSORED</a:t>
            </a:r>
          </a:p>
        </p:txBody>
      </p:sp>
      <p:sp>
        <p:nvSpPr>
          <p:cNvPr id="56325" name="Text Box 5"/>
          <p:cNvSpPr txBox="1">
            <a:spLocks noChangeArrowheads="1"/>
          </p:cNvSpPr>
          <p:nvPr/>
        </p:nvSpPr>
        <p:spPr bwMode="auto">
          <a:xfrm>
            <a:off x="7010401" y="3276600"/>
            <a:ext cx="27019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Times New Roman" pitchFamily="18" charset="0"/>
              </a:rPr>
              <a:t>CENSORED</a:t>
            </a:r>
          </a:p>
        </p:txBody>
      </p:sp>
    </p:spTree>
    <p:extLst>
      <p:ext uri="{BB962C8B-B14F-4D97-AF65-F5344CB8AC3E}">
        <p14:creationId xmlns:p14="http://schemas.microsoft.com/office/powerpoint/2010/main" val="39123994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avid ha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0"/>
            <a:ext cx="42291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3" descr="david hea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457200"/>
            <a:ext cx="4352925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221422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RENAISSANCE WRITERS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066800"/>
            <a:ext cx="7772400" cy="57912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</a:pPr>
            <a:r>
              <a:rPr lang="en-US" sz="4000" b="1" dirty="0"/>
              <a:t>Characteristics:</a:t>
            </a:r>
          </a:p>
          <a:p>
            <a:pPr eaLnBrk="1" hangingPunct="1"/>
            <a:r>
              <a:rPr lang="en-US" sz="4000" b="1" u="sng" dirty="0"/>
              <a:t>Secular</a:t>
            </a:r>
            <a:r>
              <a:rPr lang="en-US" sz="4000" b="1" dirty="0"/>
              <a:t> focus- attention to worldly matters instead of religion</a:t>
            </a:r>
          </a:p>
          <a:p>
            <a:pPr eaLnBrk="1" hangingPunct="1"/>
            <a:r>
              <a:rPr lang="en-US" sz="4000" b="1" u="sng" dirty="0"/>
              <a:t>Humanistic</a:t>
            </a:r>
            <a:r>
              <a:rPr lang="en-US" sz="4000" b="1" dirty="0"/>
              <a:t>- used examples from Greek and Roman literature in their writings</a:t>
            </a:r>
          </a:p>
          <a:p>
            <a:r>
              <a:rPr lang="en-US" sz="4000" b="1" u="sng" dirty="0"/>
              <a:t>Individualism</a:t>
            </a:r>
            <a:r>
              <a:rPr lang="en-US" sz="4000" b="1" dirty="0"/>
              <a:t> - stressed personality, uniqueness, genius, and the fullest development of capabilities and talents.</a:t>
            </a:r>
          </a:p>
        </p:txBody>
      </p:sp>
    </p:spTree>
    <p:extLst>
      <p:ext uri="{BB962C8B-B14F-4D97-AF65-F5344CB8AC3E}">
        <p14:creationId xmlns:p14="http://schemas.microsoft.com/office/powerpoint/2010/main" val="14820633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>
            <a:normAutofit/>
          </a:bodyPr>
          <a:lstStyle/>
          <a:p>
            <a:r>
              <a:rPr lang="en-US" b="1" dirty="0"/>
              <a:t>Renaissance works were mostly written in </a:t>
            </a:r>
            <a:r>
              <a:rPr lang="en-US" b="1" u="sng" dirty="0"/>
              <a:t>vernacular.</a:t>
            </a:r>
          </a:p>
          <a:p>
            <a:pPr lvl="1"/>
            <a:r>
              <a:rPr lang="en-US" b="1" u="sng" dirty="0"/>
              <a:t>Vernacular –</a:t>
            </a:r>
            <a:r>
              <a:rPr lang="en-US" b="1" dirty="0"/>
              <a:t> the language of the people</a:t>
            </a:r>
            <a:endParaRPr lang="en-US" b="1" u="sng" dirty="0"/>
          </a:p>
        </p:txBody>
      </p:sp>
      <p:pic>
        <p:nvPicPr>
          <p:cNvPr id="4" name="Picture 3" descr="european-map-languag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"/>
            <a:ext cx="6934200" cy="5294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6035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Petrarch</a:t>
            </a:r>
          </a:p>
        </p:txBody>
      </p:sp>
      <p:pic>
        <p:nvPicPr>
          <p:cNvPr id="4" name="Content Placeholder 3" descr="petrarch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72200" y="1219201"/>
            <a:ext cx="4343400" cy="5782633"/>
          </a:xfrm>
        </p:spPr>
      </p:pic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1828800" y="1524001"/>
            <a:ext cx="4038600" cy="4525963"/>
          </a:xfrm>
        </p:spPr>
        <p:txBody>
          <a:bodyPr/>
          <a:lstStyle/>
          <a:p>
            <a:r>
              <a:rPr lang="en-US" sz="3200" b="1" dirty="0"/>
              <a:t>A humanist scholar.</a:t>
            </a:r>
          </a:p>
          <a:p>
            <a:r>
              <a:rPr lang="en-US" sz="3200" b="1" dirty="0"/>
              <a:t>Author of many </a:t>
            </a:r>
            <a:r>
              <a:rPr lang="en-US" sz="3200" b="1" u="sng" dirty="0"/>
              <a:t>sonnets</a:t>
            </a:r>
            <a:r>
              <a:rPr lang="en-US" sz="3200" b="1" dirty="0"/>
              <a:t>.</a:t>
            </a:r>
          </a:p>
          <a:p>
            <a:pPr lvl="1"/>
            <a:r>
              <a:rPr lang="en-US" sz="2800" b="1" u="sng" dirty="0"/>
              <a:t>Sonnet –</a:t>
            </a:r>
            <a:r>
              <a:rPr lang="en-US" sz="2800" b="1" dirty="0"/>
              <a:t> a 14-line poem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24316574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09600"/>
            <a:ext cx="4572000" cy="6248400"/>
          </a:xfrm>
        </p:spPr>
        <p:txBody>
          <a:bodyPr>
            <a:normAutofit/>
          </a:bodyPr>
          <a:lstStyle/>
          <a:p>
            <a:pPr lvl="0"/>
            <a:r>
              <a:rPr lang="en-US" b="1" dirty="0"/>
              <a:t>Many of the artists and writers of the Renaissance were skilled in many fields. These people are now referred to as </a:t>
            </a:r>
            <a:r>
              <a:rPr lang="en-US" b="1" u="sng" dirty="0"/>
              <a:t>Renaissance men.</a:t>
            </a:r>
            <a:endParaRPr lang="en-US" b="1" dirty="0"/>
          </a:p>
          <a:p>
            <a:pPr lvl="1"/>
            <a:r>
              <a:rPr lang="en-US" b="1" u="sng" dirty="0"/>
              <a:t>Renaissance man </a:t>
            </a:r>
            <a:r>
              <a:rPr lang="en-US" b="1" dirty="0"/>
              <a:t>- a person whose expertise spans a significant number of different subject areas</a:t>
            </a:r>
          </a:p>
          <a:p>
            <a:endParaRPr lang="en-US" dirty="0"/>
          </a:p>
        </p:txBody>
      </p:sp>
      <p:pic>
        <p:nvPicPr>
          <p:cNvPr id="4" name="Picture 3" descr="merch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0" y="381001"/>
            <a:ext cx="4572000" cy="61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8596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>
          <a:xfrm>
            <a:off x="1752600" y="152400"/>
            <a:ext cx="7772400" cy="1143000"/>
          </a:xfrm>
        </p:spPr>
        <p:txBody>
          <a:bodyPr/>
          <a:lstStyle/>
          <a:p>
            <a:pPr eaLnBrk="1" hangingPunct="1"/>
            <a:r>
              <a:rPr lang="en-US" sz="4000" b="1"/>
              <a:t>The Ideal Man in the Renaissance</a:t>
            </a:r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09800" y="1524000"/>
            <a:ext cx="7772400" cy="5334000"/>
          </a:xfrm>
        </p:spPr>
        <p:txBody>
          <a:bodyPr/>
          <a:lstStyle/>
          <a:p>
            <a:pPr eaLnBrk="1" hangingPunct="1"/>
            <a:r>
              <a:rPr lang="en-US" b="1"/>
              <a:t>The ideal man…</a:t>
            </a:r>
          </a:p>
        </p:txBody>
      </p:sp>
      <p:pic>
        <p:nvPicPr>
          <p:cNvPr id="63492" name="Picture 5" descr="4d-Ad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400" y="2209801"/>
            <a:ext cx="4991100" cy="426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 Box 6"/>
          <p:cNvSpPr txBox="1">
            <a:spLocks noChangeArrowheads="1"/>
          </p:cNvSpPr>
          <p:nvPr/>
        </p:nvSpPr>
        <p:spPr bwMode="auto">
          <a:xfrm>
            <a:off x="5029200" y="5029201"/>
            <a:ext cx="1066800" cy="646331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CENSORED</a:t>
            </a:r>
          </a:p>
        </p:txBody>
      </p:sp>
      <p:sp>
        <p:nvSpPr>
          <p:cNvPr id="63494" name="Text Box 7"/>
          <p:cNvSpPr txBox="1">
            <a:spLocks noChangeArrowheads="1"/>
          </p:cNvSpPr>
          <p:nvPr/>
        </p:nvSpPr>
        <p:spPr bwMode="auto">
          <a:xfrm>
            <a:off x="7966076" y="6096000"/>
            <a:ext cx="27019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should be able to dance</a:t>
            </a:r>
          </a:p>
        </p:txBody>
      </p:sp>
      <p:sp>
        <p:nvSpPr>
          <p:cNvPr id="63495" name="Text Box 8"/>
          <p:cNvSpPr txBox="1">
            <a:spLocks noChangeArrowheads="1"/>
          </p:cNvSpPr>
          <p:nvPr/>
        </p:nvSpPr>
        <p:spPr bwMode="auto">
          <a:xfrm>
            <a:off x="6324601" y="4038600"/>
            <a:ext cx="27019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Charming, polite, witty</a:t>
            </a:r>
          </a:p>
        </p:txBody>
      </p:sp>
      <p:sp>
        <p:nvSpPr>
          <p:cNvPr id="63496" name="Text Box 9"/>
          <p:cNvSpPr txBox="1">
            <a:spLocks noChangeArrowheads="1"/>
          </p:cNvSpPr>
          <p:nvPr/>
        </p:nvSpPr>
        <p:spPr bwMode="auto">
          <a:xfrm>
            <a:off x="2819401" y="2209800"/>
            <a:ext cx="2701925" cy="7318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well educated in Greek and Latin</a:t>
            </a:r>
          </a:p>
        </p:txBody>
      </p:sp>
      <p:sp>
        <p:nvSpPr>
          <p:cNvPr id="63497" name="Text Box 10"/>
          <p:cNvSpPr txBox="1">
            <a:spLocks noChangeArrowheads="1"/>
          </p:cNvSpPr>
          <p:nvPr/>
        </p:nvSpPr>
        <p:spPr bwMode="auto">
          <a:xfrm>
            <a:off x="7772401" y="3124201"/>
            <a:ext cx="2701925" cy="7016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should be able to write poetry</a:t>
            </a:r>
          </a:p>
        </p:txBody>
      </p:sp>
      <p:sp>
        <p:nvSpPr>
          <p:cNvPr id="63498" name="Text Box 12"/>
          <p:cNvSpPr txBox="1">
            <a:spLocks noChangeArrowheads="1"/>
          </p:cNvSpPr>
          <p:nvPr/>
        </p:nvSpPr>
        <p:spPr bwMode="auto">
          <a:xfrm>
            <a:off x="7543801" y="4800600"/>
            <a:ext cx="2701925" cy="9461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should be physically strong, graceful, a skilled rider and wrestler</a:t>
            </a:r>
          </a:p>
        </p:txBody>
      </p:sp>
      <p:sp>
        <p:nvSpPr>
          <p:cNvPr id="63499" name="Text Box 13"/>
          <p:cNvSpPr txBox="1">
            <a:spLocks noChangeArrowheads="1"/>
          </p:cNvSpPr>
          <p:nvPr/>
        </p:nvSpPr>
        <p:spPr bwMode="auto">
          <a:xfrm>
            <a:off x="1676400" y="4572001"/>
            <a:ext cx="2057400" cy="7016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should be able to play music</a:t>
            </a:r>
          </a:p>
        </p:txBody>
      </p:sp>
      <p:sp>
        <p:nvSpPr>
          <p:cNvPr id="63500" name="Text Box 14"/>
          <p:cNvSpPr txBox="1">
            <a:spLocks noChangeArrowheads="1"/>
          </p:cNvSpPr>
          <p:nvPr/>
        </p:nvSpPr>
        <p:spPr bwMode="auto">
          <a:xfrm>
            <a:off x="5105400" y="3048000"/>
            <a:ext cx="2209800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should be able to sing</a:t>
            </a:r>
          </a:p>
        </p:txBody>
      </p:sp>
    </p:spTree>
    <p:extLst>
      <p:ext uri="{BB962C8B-B14F-4D97-AF65-F5344CB8AC3E}">
        <p14:creationId xmlns:p14="http://schemas.microsoft.com/office/powerpoint/2010/main" val="41710123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The Ideal Woman…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/>
              <a:t>The Ideal Woman…</a:t>
            </a:r>
          </a:p>
        </p:txBody>
      </p:sp>
      <p:pic>
        <p:nvPicPr>
          <p:cNvPr id="64516" name="Picture 5" descr="sforzaba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762126"/>
            <a:ext cx="33147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 Box 8"/>
          <p:cNvSpPr txBox="1">
            <a:spLocks noChangeArrowheads="1"/>
          </p:cNvSpPr>
          <p:nvPr/>
        </p:nvSpPr>
        <p:spPr bwMode="auto">
          <a:xfrm>
            <a:off x="7086601" y="1600200"/>
            <a:ext cx="2701925" cy="7318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also well educated if upper class</a:t>
            </a:r>
          </a:p>
        </p:txBody>
      </p:sp>
      <p:sp>
        <p:nvSpPr>
          <p:cNvPr id="64518" name="Text Box 9"/>
          <p:cNvSpPr txBox="1">
            <a:spLocks noChangeArrowheads="1"/>
          </p:cNvSpPr>
          <p:nvPr/>
        </p:nvSpPr>
        <p:spPr bwMode="auto">
          <a:xfrm>
            <a:off x="2743201" y="5181601"/>
            <a:ext cx="2701925" cy="10064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create a charming court and home but not to be engaged in public life</a:t>
            </a:r>
          </a:p>
        </p:txBody>
      </p:sp>
      <p:sp>
        <p:nvSpPr>
          <p:cNvPr id="64519" name="Text Box 10"/>
          <p:cNvSpPr txBox="1">
            <a:spLocks noChangeArrowheads="1"/>
          </p:cNvSpPr>
          <p:nvPr/>
        </p:nvSpPr>
        <p:spPr bwMode="auto">
          <a:xfrm>
            <a:off x="4343401" y="2971800"/>
            <a:ext cx="2701925" cy="91598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expected to inspire poetry and art but rarely to create it</a:t>
            </a:r>
          </a:p>
        </p:txBody>
      </p:sp>
      <p:sp>
        <p:nvSpPr>
          <p:cNvPr id="64520" name="Text Box 11"/>
          <p:cNvSpPr txBox="1">
            <a:spLocks noChangeArrowheads="1"/>
          </p:cNvSpPr>
          <p:nvPr/>
        </p:nvSpPr>
        <p:spPr bwMode="auto">
          <a:xfrm>
            <a:off x="5029201" y="4343400"/>
            <a:ext cx="2701925" cy="731838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not expected to seek fame</a:t>
            </a:r>
          </a:p>
        </p:txBody>
      </p:sp>
      <p:sp>
        <p:nvSpPr>
          <p:cNvPr id="64521" name="Text Box 12"/>
          <p:cNvSpPr txBox="1">
            <a:spLocks noChangeArrowheads="1"/>
          </p:cNvSpPr>
          <p:nvPr/>
        </p:nvSpPr>
        <p:spPr bwMode="auto">
          <a:xfrm>
            <a:off x="8382001" y="4648200"/>
            <a:ext cx="2701925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charming</a:t>
            </a:r>
          </a:p>
        </p:txBody>
      </p:sp>
      <p:sp>
        <p:nvSpPr>
          <p:cNvPr id="64522" name="Text Box 13"/>
          <p:cNvSpPr txBox="1">
            <a:spLocks noChangeArrowheads="1"/>
          </p:cNvSpPr>
          <p:nvPr/>
        </p:nvSpPr>
        <p:spPr bwMode="auto">
          <a:xfrm>
            <a:off x="5486401" y="6126164"/>
            <a:ext cx="2701925" cy="7318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sz="18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</a:rPr>
              <a:t>write well, paint, make music, dance</a:t>
            </a:r>
          </a:p>
        </p:txBody>
      </p:sp>
    </p:spTree>
    <p:extLst>
      <p:ext uri="{BB962C8B-B14F-4D97-AF65-F5344CB8AC3E}">
        <p14:creationId xmlns:p14="http://schemas.microsoft.com/office/powerpoint/2010/main" val="40358539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13c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6393" y="1291472"/>
            <a:ext cx="4006392" cy="3949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Location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Protection of the eastern frontier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Distance from Germanic invasions in the western empire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Crossroads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Easily fortified site on a peninsula bordered by natural harbors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Role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Seat of the Byzantine Empire until Ottoman conquest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Preserved classical Greco-Roman 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Center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Humanism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Celebrated the individual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Stimulated the study of classical Greek and Roman literature and 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Supported by wealthy patrons</a:t>
            </a:r>
          </a:p>
        </p:txBody>
      </p:sp>
    </p:spTree>
    <p:extLst>
      <p:ext uri="{BB962C8B-B14F-4D97-AF65-F5344CB8AC3E}">
        <p14:creationId xmlns:p14="http://schemas.microsoft.com/office/powerpoint/2010/main" val="4038549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Renaissance: Main Ideas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/>
              <a:t>The two main ideas with Renaissance:</a:t>
            </a:r>
            <a:r>
              <a:rPr lang="en-US" sz="2800" b="1"/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3000" b="1"/>
              <a:t>a revival of the classical forms originally developed by the ancient Greeks and Romans</a:t>
            </a:r>
            <a:endParaRPr lang="en-US" sz="2600" b="1"/>
          </a:p>
        </p:txBody>
      </p:sp>
      <p:pic>
        <p:nvPicPr>
          <p:cNvPr id="22532" name="Picture 4" descr="te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72200" y="2346326"/>
            <a:ext cx="4495800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11010389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school of athen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62200" y="-228600"/>
            <a:ext cx="7239000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4876800"/>
            <a:ext cx="9144000" cy="1981200"/>
          </a:xfrm>
        </p:spPr>
        <p:txBody>
          <a:bodyPr>
            <a:normAutofit/>
          </a:bodyPr>
          <a:lstStyle/>
          <a:p>
            <a:pPr lvl="1" eaLnBrk="1" hangingPunct="1"/>
            <a:r>
              <a:rPr lang="en-US" sz="3400" b="1" dirty="0"/>
              <a:t>A new focus on </a:t>
            </a:r>
            <a:r>
              <a:rPr lang="en-US" sz="3400" b="1" u="sng" dirty="0"/>
              <a:t>Humanism</a:t>
            </a:r>
          </a:p>
          <a:p>
            <a:pPr lvl="2"/>
            <a:r>
              <a:rPr lang="en-US" sz="3000" b="1" u="sng" dirty="0"/>
              <a:t>Humanism</a:t>
            </a:r>
            <a:r>
              <a:rPr lang="en-US" sz="3000" b="1" dirty="0"/>
              <a:t> - a renewed spirit, celebrating humanity and studying classical texts</a:t>
            </a:r>
          </a:p>
        </p:txBody>
      </p:sp>
    </p:spTree>
    <p:extLst>
      <p:ext uri="{BB962C8B-B14F-4D97-AF65-F5344CB8AC3E}">
        <p14:creationId xmlns:p14="http://schemas.microsoft.com/office/powerpoint/2010/main" val="16890631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13d</a:t>
            </a:r>
          </a:p>
        </p:txBody>
      </p:sp>
      <p:sp>
        <p:nvSpPr>
          <p:cNvPr id="3" name="Rectangle 2"/>
          <p:cNvSpPr/>
          <p:nvPr/>
        </p:nvSpPr>
        <p:spPr>
          <a:xfrm>
            <a:off x="4006393" y="1291472"/>
            <a:ext cx="4006392" cy="39498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Location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Protection of the eastern frontier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Distance from Germanic invasions in the western empire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Crossroads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Easily fortified site on a peninsula bordered by natural harbors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Role of Constantinople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Seat of the Byzantine Empire until Ottoman conquest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Preserved classical Greco-Roman 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Center of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Northern Renaissance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Growing wealth in Northern Europe supported Renaissance ideas.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Northern Renaissance thinkers merged humanist ideas with Christianity.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•	The movable type printing press and the production and sale of books (e.g., Gutenberg Bible) helped disseminate ideas.</a:t>
            </a:r>
          </a:p>
        </p:txBody>
      </p:sp>
    </p:spTree>
    <p:extLst>
      <p:ext uri="{BB962C8B-B14F-4D97-AF65-F5344CB8AC3E}">
        <p14:creationId xmlns:p14="http://schemas.microsoft.com/office/powerpoint/2010/main" val="1011327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The Northern Renaissance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 the late 1400s, Renaissance ideas, like </a:t>
            </a:r>
            <a:r>
              <a:rPr lang="en-US" b="1" u="sng" dirty="0"/>
              <a:t>humanism </a:t>
            </a:r>
            <a:r>
              <a:rPr lang="en-US" b="1" dirty="0"/>
              <a:t>and</a:t>
            </a:r>
            <a:r>
              <a:rPr lang="en-US" b="1" u="sng" dirty="0"/>
              <a:t> individualism</a:t>
            </a:r>
            <a:r>
              <a:rPr lang="en-US" b="1" dirty="0"/>
              <a:t>, spread out of Italy into northern Europe.</a:t>
            </a:r>
          </a:p>
          <a:p>
            <a:r>
              <a:rPr lang="en-US" b="1" dirty="0"/>
              <a:t>This era is known as the Northern Renaissance.</a:t>
            </a:r>
          </a:p>
        </p:txBody>
      </p:sp>
      <p:pic>
        <p:nvPicPr>
          <p:cNvPr id="5" name="ClipArt Placeholder 4" descr="Italy_1494_v2.png"/>
          <p:cNvPicPr>
            <a:picLocks noGrp="1" noChangeAspect="1"/>
          </p:cNvPicPr>
          <p:nvPr>
            <p:ph type="clipArt"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248400" y="914090"/>
            <a:ext cx="4152506" cy="5943911"/>
          </a:xfrm>
        </p:spPr>
      </p:pic>
      <p:pic>
        <p:nvPicPr>
          <p:cNvPr id="72707" name="Picture 3" descr="C:\Documents and Settings\darrowtm\Local Settings\Temporary Internet Files\Content.IE5\QJCG1ML8\MC900431561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838200"/>
            <a:ext cx="2285714" cy="228571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7943685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4267200" cy="4525963"/>
          </a:xfrm>
        </p:spPr>
        <p:txBody>
          <a:bodyPr/>
          <a:lstStyle/>
          <a:p>
            <a:r>
              <a:rPr lang="en-US" b="1" dirty="0"/>
              <a:t>The development of the printing press and movable type by Johan Gutenberg, helped the ideas of the Italian Renaissance spread into northern Europe.</a:t>
            </a:r>
          </a:p>
        </p:txBody>
      </p:sp>
      <p:pic>
        <p:nvPicPr>
          <p:cNvPr id="4" name="Picture 3" descr="gutenberg_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5001" y="762000"/>
            <a:ext cx="4953000" cy="6021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343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b="1" dirty="0"/>
              <a:t>ERASMUS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05000" y="1981200"/>
            <a:ext cx="46482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4000" b="1" dirty="0"/>
              <a:t>Dutch writer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b="1" dirty="0"/>
              <a:t>Christian </a:t>
            </a:r>
            <a:r>
              <a:rPr lang="en-US" sz="4000" b="1" u="sng" dirty="0"/>
              <a:t>Humanist</a:t>
            </a:r>
          </a:p>
          <a:p>
            <a:pPr eaLnBrk="1" hangingPunct="1">
              <a:lnSpc>
                <a:spcPct val="90000"/>
              </a:lnSpc>
            </a:pPr>
            <a:r>
              <a:rPr lang="en-US" sz="4000" b="1" dirty="0"/>
              <a:t>Wrote </a:t>
            </a:r>
            <a:r>
              <a:rPr lang="en-US" sz="4000" b="1" i="1" dirty="0"/>
              <a:t>In Praise of Folly</a:t>
            </a:r>
            <a:r>
              <a:rPr lang="en-US" sz="4000" b="1" dirty="0"/>
              <a:t> – a satire on Renaissance society</a:t>
            </a:r>
          </a:p>
        </p:txBody>
      </p:sp>
      <p:pic>
        <p:nvPicPr>
          <p:cNvPr id="61444" name="Picture 6" descr="erasmu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77000" y="961116"/>
            <a:ext cx="4191000" cy="5896884"/>
          </a:xfrm>
          <a:noFill/>
        </p:spPr>
      </p:pic>
    </p:spTree>
    <p:extLst>
      <p:ext uri="{BB962C8B-B14F-4D97-AF65-F5344CB8AC3E}">
        <p14:creationId xmlns:p14="http://schemas.microsoft.com/office/powerpoint/2010/main" val="520063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b="1" dirty="0"/>
              <a:t>WILLIAM SHAKESPEARE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09800" y="1752600"/>
            <a:ext cx="3810000" cy="4953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3600" b="1" dirty="0"/>
              <a:t>English writer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dirty="0"/>
              <a:t>Known for writing plays, essays, histories, and sonnets</a:t>
            </a:r>
          </a:p>
          <a:p>
            <a:pPr eaLnBrk="1" hangingPunct="1">
              <a:lnSpc>
                <a:spcPct val="90000"/>
              </a:lnSpc>
            </a:pPr>
            <a:r>
              <a:rPr lang="en-US" sz="3600" b="1" i="1" dirty="0"/>
              <a:t>Romeo and Juliet, Hamlet, </a:t>
            </a:r>
            <a:r>
              <a:rPr lang="en-US" sz="3600" b="1" dirty="0"/>
              <a:t>etc.</a:t>
            </a:r>
          </a:p>
        </p:txBody>
      </p:sp>
      <p:pic>
        <p:nvPicPr>
          <p:cNvPr id="62468" name="Picture 7" descr="CHANDOS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99226" y="1288424"/>
            <a:ext cx="4168775" cy="5569577"/>
          </a:xfrm>
          <a:noFill/>
        </p:spPr>
      </p:pic>
    </p:spTree>
    <p:extLst>
      <p:ext uri="{BB962C8B-B14F-4D97-AF65-F5344CB8AC3E}">
        <p14:creationId xmlns:p14="http://schemas.microsoft.com/office/powerpoint/2010/main" val="34753910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Sir Thomas More</a:t>
            </a:r>
          </a:p>
        </p:txBody>
      </p:sp>
      <p:pic>
        <p:nvPicPr>
          <p:cNvPr id="5" name="Content Placeholder 4" descr="ThomasMoor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088380" y="932429"/>
            <a:ext cx="4579620" cy="5925571"/>
          </a:xfrm>
        </p:spPr>
      </p:pic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524000" y="1676401"/>
            <a:ext cx="4038600" cy="4525963"/>
          </a:xfrm>
        </p:spPr>
        <p:txBody>
          <a:bodyPr>
            <a:normAutofit/>
          </a:bodyPr>
          <a:lstStyle/>
          <a:p>
            <a:r>
              <a:rPr lang="en-US" sz="3200" b="1" dirty="0"/>
              <a:t>English writer </a:t>
            </a:r>
          </a:p>
          <a:p>
            <a:r>
              <a:rPr lang="en-US" sz="3200" b="1" dirty="0"/>
              <a:t>Wrote the book </a:t>
            </a:r>
            <a:r>
              <a:rPr lang="en-US" sz="3200" b="1" u="sng" dirty="0"/>
              <a:t>Utopia</a:t>
            </a:r>
            <a:r>
              <a:rPr lang="en-US" sz="3200" b="1" dirty="0"/>
              <a:t> about a perfect imaginary land with no war, corruption or crime.</a:t>
            </a:r>
          </a:p>
          <a:p>
            <a:pPr lvl="1"/>
            <a:r>
              <a:rPr lang="en-US" sz="2800" b="1" u="sng" dirty="0"/>
              <a:t>Utopia </a:t>
            </a:r>
            <a:r>
              <a:rPr lang="en-US" sz="2800" b="1" dirty="0"/>
              <a:t>– an ideal place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8032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10a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Major trade patterns of the Eastern Hemisphere from 1000 to 1500 A.D. (C.E.)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Silk Routes across Asia to the Mediterranean basin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Maritime routes across the Indian Ocean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Trans-Saharan routes across North Africa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Northern European links with the Black Sea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Western European sea and river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South China Sea and lands of Southeast Asia</a:t>
            </a:r>
          </a:p>
        </p:txBody>
      </p:sp>
    </p:spTree>
    <p:extLst>
      <p:ext uri="{BB962C8B-B14F-4D97-AF65-F5344CB8AC3E}">
        <p14:creationId xmlns:p14="http://schemas.microsoft.com/office/powerpoint/2010/main" val="1180218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10b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Goods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Gold from West Africa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Spices from lands around the Indian Ocean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Textiles from India, China, the Middle East, and later Europe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Porcelain from China and Persia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Amber from the Baltic region</a:t>
            </a:r>
          </a:p>
        </p:txBody>
      </p:sp>
    </p:spTree>
    <p:extLst>
      <p:ext uri="{BB962C8B-B14F-4D97-AF65-F5344CB8AC3E}">
        <p14:creationId xmlns:p14="http://schemas.microsoft.com/office/powerpoint/2010/main" val="3633627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10b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Technology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Paper from China through the Muslim world to Byzantium and Western Europe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New crops from India (e.g., for making sugar)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Waterwheels and windmills from the Middle East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Navigation: Compass from China, lateen sail from Indian Ocean region</a:t>
            </a:r>
          </a:p>
        </p:txBody>
      </p:sp>
    </p:spTree>
    <p:extLst>
      <p:ext uri="{BB962C8B-B14F-4D97-AF65-F5344CB8AC3E}">
        <p14:creationId xmlns:p14="http://schemas.microsoft.com/office/powerpoint/2010/main" val="2173023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Classical Art</a:t>
            </a:r>
          </a:p>
        </p:txBody>
      </p:sp>
      <p:pic>
        <p:nvPicPr>
          <p:cNvPr id="25603" name="Picture 8" descr="roman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068514" y="1219200"/>
            <a:ext cx="3290887" cy="5638800"/>
          </a:xfrm>
        </p:spPr>
      </p:pic>
      <p:pic>
        <p:nvPicPr>
          <p:cNvPr id="25604" name="Picture 9" descr="temple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486400" y="2057401"/>
            <a:ext cx="5181600" cy="3889375"/>
          </a:xfrm>
        </p:spPr>
      </p:pic>
    </p:spTree>
    <p:extLst>
      <p:ext uri="{BB962C8B-B14F-4D97-AF65-F5344CB8AC3E}">
        <p14:creationId xmlns:p14="http://schemas.microsoft.com/office/powerpoint/2010/main" val="40205946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10b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Ideas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Spread of religions across the hemisphere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–	Buddhism from China to Korea 	and Japan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–	Hinduism and Buddhism from 	India to Southeast Asia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	–	Islam into West Africa, Central 	and Southeast Asia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Printing and paper money from China</a:t>
            </a:r>
          </a:p>
        </p:txBody>
      </p:sp>
    </p:spTree>
    <p:extLst>
      <p:ext uri="{BB962C8B-B14F-4D97-AF65-F5344CB8AC3E}">
        <p14:creationId xmlns:p14="http://schemas.microsoft.com/office/powerpoint/2010/main" val="351738754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10c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Location and place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Mountainous Japanese archipelago (four main islands)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Sea of Japan or East Sea between Japan and Asian mainland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Proximity to China and Korea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Influence of Chinese culture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Writing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Architecture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Buddhism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Shinto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Ethnic religion unique to Japan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Importance of natural features, forces of nature, and ancestors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State religion; worship of the emperor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•	Coexistence with Buddhism</a:t>
            </a:r>
          </a:p>
        </p:txBody>
      </p:sp>
    </p:spTree>
    <p:extLst>
      <p:ext uri="{BB962C8B-B14F-4D97-AF65-F5344CB8AC3E}">
        <p14:creationId xmlns:p14="http://schemas.microsoft.com/office/powerpoint/2010/main" val="5478273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562600"/>
            <a:ext cx="9144000" cy="1295400"/>
          </a:xfrm>
        </p:spPr>
        <p:txBody>
          <a:bodyPr/>
          <a:lstStyle/>
          <a:p>
            <a:r>
              <a:rPr lang="en-US" b="1" dirty="0"/>
              <a:t>Japan is located in Eastern Asia.</a:t>
            </a:r>
          </a:p>
          <a:p>
            <a:r>
              <a:rPr lang="en-US" b="1" dirty="0"/>
              <a:t>120 miles from Korea, 500 miles from China.</a:t>
            </a:r>
          </a:p>
        </p:txBody>
      </p:sp>
      <p:pic>
        <p:nvPicPr>
          <p:cNvPr id="4" name="Picture 3" descr="map_of_east_as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01" y="914400"/>
            <a:ext cx="6638925" cy="46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48862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85800"/>
            <a:ext cx="3962400" cy="6172200"/>
          </a:xfrm>
        </p:spPr>
        <p:txBody>
          <a:bodyPr>
            <a:normAutofit/>
          </a:bodyPr>
          <a:lstStyle/>
          <a:p>
            <a:r>
              <a:rPr lang="en-US" b="1" dirty="0"/>
              <a:t>4,000 islands, stretching over 1,200 miles, make up Japan.</a:t>
            </a:r>
          </a:p>
          <a:p>
            <a:r>
              <a:rPr lang="en-US" b="1" dirty="0"/>
              <a:t>Most of the population is on the four main islands.</a:t>
            </a:r>
          </a:p>
        </p:txBody>
      </p:sp>
      <p:pic>
        <p:nvPicPr>
          <p:cNvPr id="4" name="Picture 3" descr="japan_map_islands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685801"/>
            <a:ext cx="5334000" cy="532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516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943600"/>
            <a:ext cx="9144000" cy="914400"/>
          </a:xfrm>
        </p:spPr>
        <p:txBody>
          <a:bodyPr/>
          <a:lstStyle/>
          <a:p>
            <a:r>
              <a:rPr lang="en-US" b="1" dirty="0"/>
              <a:t>Japan’s islands are mountainous volcanic islands.</a:t>
            </a:r>
          </a:p>
        </p:txBody>
      </p:sp>
      <p:pic>
        <p:nvPicPr>
          <p:cNvPr id="4" name="Picture 3" descr="korea-and-jap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876800" y="346519"/>
            <a:ext cx="5791200" cy="5263707"/>
          </a:xfrm>
          <a:prstGeom prst="rect">
            <a:avLst/>
          </a:prstGeom>
        </p:spPr>
      </p:pic>
      <p:pic>
        <p:nvPicPr>
          <p:cNvPr id="5" name="Picture 4" descr="mountain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1219200"/>
            <a:ext cx="43434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9964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Japan’s geography is both positive and negative.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en-US" sz="4000" u="sng" dirty="0"/>
              <a:t>Positive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Far enough from mainland to avoid most invasions.</a:t>
            </a:r>
          </a:p>
          <a:p>
            <a:r>
              <a:rPr lang="en-US" sz="2800" b="1" dirty="0"/>
              <a:t>Close enough to mainland to trade.</a:t>
            </a:r>
          </a:p>
          <a:p>
            <a:r>
              <a:rPr lang="en-US" sz="2800" b="1" dirty="0"/>
              <a:t>Warm climate.</a:t>
            </a:r>
          </a:p>
          <a:p>
            <a:r>
              <a:rPr lang="en-US" sz="2800" b="1" dirty="0"/>
              <a:t>Lots of rainfall.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r>
              <a:rPr lang="en-US" sz="4000" u="sng" dirty="0"/>
              <a:t>Negative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Only 15% of land is suitable for farming.</a:t>
            </a:r>
          </a:p>
          <a:p>
            <a:r>
              <a:rPr lang="en-US" sz="2800" b="1" dirty="0"/>
              <a:t>Natural resources (iron, coal, oil, etc) are limited.</a:t>
            </a:r>
          </a:p>
          <a:p>
            <a:r>
              <a:rPr lang="en-US" sz="2800" b="1" dirty="0"/>
              <a:t>Subject to natural disasters (typhoons, earthquakes, tidal waves, Godzilla, etc).</a:t>
            </a:r>
          </a:p>
        </p:txBody>
      </p:sp>
    </p:spTree>
    <p:extLst>
      <p:ext uri="{BB962C8B-B14F-4D97-AF65-F5344CB8AC3E}">
        <p14:creationId xmlns:p14="http://schemas.microsoft.com/office/powerpoint/2010/main" val="10115060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Godzilla-Toho-Original-0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828800" y="1"/>
            <a:ext cx="8610600" cy="690345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03833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Early Japanese History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724400"/>
            <a:ext cx="9144000" cy="21336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Because of its fragmented geography (islands and mountain valleys), Japan did not unite as an empire until late in its history.</a:t>
            </a:r>
          </a:p>
          <a:p>
            <a:r>
              <a:rPr lang="en-US" b="1" dirty="0"/>
              <a:t>Small clans fought each other for territory and scarce resources.</a:t>
            </a:r>
          </a:p>
        </p:txBody>
      </p:sp>
      <p:pic>
        <p:nvPicPr>
          <p:cNvPr id="4" name="Picture 3" descr="fuj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24200" y="914401"/>
            <a:ext cx="5715000" cy="3799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10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562600"/>
            <a:ext cx="9144000" cy="1295400"/>
          </a:xfrm>
        </p:spPr>
        <p:txBody>
          <a:bodyPr/>
          <a:lstStyle/>
          <a:p>
            <a:r>
              <a:rPr lang="en-US" b="1" dirty="0"/>
              <a:t>Each clan worshiped its own nature gods and had respect for their ancestors. </a:t>
            </a:r>
          </a:p>
        </p:txBody>
      </p:sp>
      <p:pic>
        <p:nvPicPr>
          <p:cNvPr id="4" name="Picture 3" descr="Ancestor_worship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62200" y="0"/>
            <a:ext cx="7391400" cy="553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696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334000"/>
            <a:ext cx="9144000" cy="1524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These beliefs formed into Japan’s earliest religion, called </a:t>
            </a:r>
            <a:r>
              <a:rPr lang="en-US" b="1" u="sng" dirty="0"/>
              <a:t>Shinto</a:t>
            </a:r>
            <a:r>
              <a:rPr lang="en-US" b="1" dirty="0"/>
              <a:t>.</a:t>
            </a:r>
          </a:p>
          <a:p>
            <a:pPr lvl="1"/>
            <a:r>
              <a:rPr lang="en-US" b="1" u="sng" dirty="0"/>
              <a:t>Shinto</a:t>
            </a:r>
            <a:r>
              <a:rPr lang="en-US" b="1" dirty="0"/>
              <a:t> – “the way to the gods”</a:t>
            </a:r>
          </a:p>
        </p:txBody>
      </p:sp>
      <p:pic>
        <p:nvPicPr>
          <p:cNvPr id="1027" name="Picture 3" descr="C:\Documents and Settings\darrowtm\Local Settings\Temporary Internet Files\Content.IE5\JJ32P3VP\MC900057474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304800"/>
            <a:ext cx="5787080" cy="48664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444957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b="1"/>
              <a:t>Characteristics of Renaissance Art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None/>
            </a:pPr>
            <a:r>
              <a:rPr lang="en-US" b="1" dirty="0"/>
              <a:t>1) Reflected the Classical style</a:t>
            </a:r>
          </a:p>
        </p:txBody>
      </p:sp>
      <p:pic>
        <p:nvPicPr>
          <p:cNvPr id="26628" name="Picture 4" descr="david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437313" y="1524000"/>
            <a:ext cx="4000500" cy="5334000"/>
          </a:xfrm>
          <a:noFill/>
        </p:spPr>
      </p:pic>
    </p:spTree>
    <p:extLst>
      <p:ext uri="{BB962C8B-B14F-4D97-AF65-F5344CB8AC3E}">
        <p14:creationId xmlns:p14="http://schemas.microsoft.com/office/powerpoint/2010/main" val="336738487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15000"/>
            <a:ext cx="9144000" cy="1143000"/>
          </a:xfrm>
        </p:spPr>
        <p:txBody>
          <a:bodyPr/>
          <a:lstStyle/>
          <a:p>
            <a:r>
              <a:rPr lang="en-US" b="1" dirty="0"/>
              <a:t>Shinto has no complex rituals or philosophy, but is based on respect for ancestors and nature.</a:t>
            </a:r>
          </a:p>
        </p:txBody>
      </p:sp>
      <p:pic>
        <p:nvPicPr>
          <p:cNvPr id="4" name="Picture 3" descr="worshi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91200" y="2412188"/>
            <a:ext cx="4876800" cy="3257703"/>
          </a:xfrm>
          <a:prstGeom prst="rect">
            <a:avLst/>
          </a:prstGeom>
        </p:spPr>
      </p:pic>
      <p:pic>
        <p:nvPicPr>
          <p:cNvPr id="5" name="Picture 4" descr="AsakusaShrine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0" y="381000"/>
            <a:ext cx="4919819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948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562600"/>
            <a:ext cx="9144000" cy="1295400"/>
          </a:xfrm>
        </p:spPr>
        <p:txBody>
          <a:bodyPr/>
          <a:lstStyle/>
          <a:p>
            <a:r>
              <a:rPr lang="en-US" b="1" dirty="0"/>
              <a:t>Many natural features, such as trees, mountains and rivers have spiritual importance to Shinto.</a:t>
            </a:r>
          </a:p>
        </p:txBody>
      </p:sp>
      <p:pic>
        <p:nvPicPr>
          <p:cNvPr id="4" name="Picture 3" descr="one-word-breathtaking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4600" y="0"/>
            <a:ext cx="7239000" cy="542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449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Interaction with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86400"/>
            <a:ext cx="9144000" cy="1371600"/>
          </a:xfrm>
        </p:spPr>
        <p:txBody>
          <a:bodyPr/>
          <a:lstStyle/>
          <a:p>
            <a:r>
              <a:rPr lang="en-US" b="1" dirty="0"/>
              <a:t>Around 500 AD, many Koreans moved to Japan, bringing Chinese ideas and technology with them.</a:t>
            </a:r>
          </a:p>
        </p:txBody>
      </p:sp>
      <p:pic>
        <p:nvPicPr>
          <p:cNvPr id="4" name="Picture 3" descr="map_of_east_asia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5601" y="914401"/>
            <a:ext cx="6562725" cy="4579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8266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/>
          <a:lstStyle/>
          <a:p>
            <a:r>
              <a:rPr lang="en-US" b="1" dirty="0"/>
              <a:t>Japanese adopted the Chinese system of writing, government organization, architecture and artwork.</a:t>
            </a:r>
          </a:p>
        </p:txBody>
      </p:sp>
      <p:pic>
        <p:nvPicPr>
          <p:cNvPr id="4" name="Picture 3" descr="shinto shrin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00801" y="1447800"/>
            <a:ext cx="3861021" cy="3072430"/>
          </a:xfrm>
          <a:prstGeom prst="rect">
            <a:avLst/>
          </a:prstGeom>
        </p:spPr>
      </p:pic>
      <p:pic>
        <p:nvPicPr>
          <p:cNvPr id="5" name="Picture 4" descr="chinese-character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609600"/>
            <a:ext cx="381105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1610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334000"/>
            <a:ext cx="9144000" cy="1524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Chinese missionaries spread Buddhism into Japan.</a:t>
            </a:r>
          </a:p>
          <a:p>
            <a:r>
              <a:rPr lang="en-US" b="1" dirty="0"/>
              <a:t>Japanese emperors adopted Buddhism as the official religion of Japan in the 700s.</a:t>
            </a:r>
          </a:p>
        </p:txBody>
      </p:sp>
      <p:pic>
        <p:nvPicPr>
          <p:cNvPr id="4" name="Picture 3" descr="buddhist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90800" y="1"/>
            <a:ext cx="7010400" cy="527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54451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Shinto and Buddhism co-exist in Japan. </a:t>
            </a:r>
          </a:p>
          <a:p>
            <a:r>
              <a:rPr lang="en-US" b="1" dirty="0"/>
              <a:t>Japanese blended many Shinto ideas into Buddhism and vice versa.</a:t>
            </a:r>
          </a:p>
        </p:txBody>
      </p:sp>
      <p:pic>
        <p:nvPicPr>
          <p:cNvPr id="4" name="Picture 3" descr="800px-Chionin31n32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7848600" cy="5229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36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Japanese Government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0"/>
            <a:ext cx="4876800" cy="5715000"/>
          </a:xfrm>
        </p:spPr>
        <p:txBody>
          <a:bodyPr/>
          <a:lstStyle/>
          <a:p>
            <a:r>
              <a:rPr lang="en-US" b="1" dirty="0"/>
              <a:t>The Yamato clan became the most powerful and decedents of its family became the emperors of Japan.</a:t>
            </a:r>
          </a:p>
        </p:txBody>
      </p:sp>
      <p:pic>
        <p:nvPicPr>
          <p:cNvPr id="4" name="Picture 3" descr="150px-Emperor_Sho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29400" y="1273048"/>
            <a:ext cx="3505200" cy="558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8823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876800"/>
            <a:ext cx="9144000" cy="1981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Most of the time, the emperor only had ceremonial power while other government officials or a warlord, called the </a:t>
            </a:r>
            <a:r>
              <a:rPr lang="en-US" b="1" u="sng" dirty="0"/>
              <a:t>shogun</a:t>
            </a:r>
            <a:r>
              <a:rPr lang="en-US" b="1" dirty="0"/>
              <a:t>, had the real power.</a:t>
            </a:r>
          </a:p>
        </p:txBody>
      </p:sp>
      <p:pic>
        <p:nvPicPr>
          <p:cNvPr id="4" name="Picture 3" descr="shogu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"/>
            <a:ext cx="5105400" cy="4878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59320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562600"/>
            <a:ext cx="9144000" cy="1295400"/>
          </a:xfrm>
        </p:spPr>
        <p:txBody>
          <a:bodyPr/>
          <a:lstStyle/>
          <a:p>
            <a:r>
              <a:rPr lang="en-US" b="1" dirty="0"/>
              <a:t>The emperor was still worshiped as a god and is the official head of the Shinto religion.</a:t>
            </a:r>
          </a:p>
        </p:txBody>
      </p:sp>
      <p:pic>
        <p:nvPicPr>
          <p:cNvPr id="4" name="Picture 3" descr="NA0086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33600" y="0"/>
            <a:ext cx="7848600" cy="5457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0408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 dirty="0"/>
              <a:t>Japanese Feudalism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1600201"/>
            <a:ext cx="4114800" cy="4525963"/>
          </a:xfrm>
        </p:spPr>
        <p:txBody>
          <a:bodyPr/>
          <a:lstStyle/>
          <a:p>
            <a:r>
              <a:rPr lang="en-US" b="1" dirty="0"/>
              <a:t>Because of the unstable and violent nature of life in Japan, feudalistic arrangements developed, just like in Europe.</a:t>
            </a:r>
          </a:p>
        </p:txBody>
      </p:sp>
      <p:pic>
        <p:nvPicPr>
          <p:cNvPr id="4" name="Picture 3" descr="far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67400" y="896066"/>
            <a:ext cx="4800600" cy="596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2054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0" y="5410200"/>
            <a:ext cx="9144000" cy="1447800"/>
          </a:xfrm>
        </p:spPr>
        <p:txBody>
          <a:bodyPr/>
          <a:lstStyle/>
          <a:p>
            <a:pPr eaLnBrk="1" hangingPunct="1">
              <a:buNone/>
            </a:pPr>
            <a:r>
              <a:rPr lang="en-US" sz="3600" b="1" dirty="0"/>
              <a:t>2) Realistic, with focus on anatomy and proportions.</a:t>
            </a:r>
            <a:endParaRPr lang="en-US" dirty="0"/>
          </a:p>
        </p:txBody>
      </p:sp>
      <p:pic>
        <p:nvPicPr>
          <p:cNvPr id="27652" name="Picture 7" descr="adam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027114"/>
            <a:ext cx="7848600" cy="4522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ada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0"/>
            <a:ext cx="5486400" cy="395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0571258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JapanF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24001" y="381000"/>
            <a:ext cx="9125963" cy="6172200"/>
          </a:xfrm>
        </p:spPr>
      </p:pic>
    </p:spTree>
    <p:extLst>
      <p:ext uri="{BB962C8B-B14F-4D97-AF65-F5344CB8AC3E}">
        <p14:creationId xmlns:p14="http://schemas.microsoft.com/office/powerpoint/2010/main" val="18175462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At the top were the emperor and shogun.</a:t>
            </a:r>
          </a:p>
          <a:p>
            <a:r>
              <a:rPr lang="en-US" b="1" dirty="0"/>
              <a:t>The emperor had symbolic power and the shogun controlled the military.</a:t>
            </a:r>
          </a:p>
        </p:txBody>
      </p:sp>
      <p:pic>
        <p:nvPicPr>
          <p:cNvPr id="4" name="Picture 3" descr="150px-Emperor_Shom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0"/>
            <a:ext cx="3309758" cy="5273548"/>
          </a:xfrm>
          <a:prstGeom prst="rect">
            <a:avLst/>
          </a:prstGeom>
        </p:spPr>
      </p:pic>
      <p:pic>
        <p:nvPicPr>
          <p:cNvPr id="5" name="Picture 4" descr="shog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86401" y="457200"/>
            <a:ext cx="4938823" cy="471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44777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876800"/>
            <a:ext cx="9144000" cy="1981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</a:t>
            </a:r>
            <a:r>
              <a:rPr lang="en-US" b="1" u="sng" dirty="0"/>
              <a:t>daimyo</a:t>
            </a:r>
            <a:r>
              <a:rPr lang="en-US" b="1" dirty="0"/>
              <a:t> were local landlords and governors of plots of land.</a:t>
            </a:r>
          </a:p>
          <a:p>
            <a:r>
              <a:rPr lang="en-US" b="1" dirty="0"/>
              <a:t>They were responsible for maintaining order and collecting crops and taxes.</a:t>
            </a:r>
          </a:p>
        </p:txBody>
      </p:sp>
      <p:pic>
        <p:nvPicPr>
          <p:cNvPr id="4" name="Picture 3" descr="daimy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0" y="0"/>
            <a:ext cx="5829300" cy="492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15688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2600" y="762001"/>
            <a:ext cx="3810000" cy="4525963"/>
          </a:xfrm>
        </p:spPr>
        <p:txBody>
          <a:bodyPr/>
          <a:lstStyle/>
          <a:p>
            <a:r>
              <a:rPr lang="en-US" b="1" dirty="0"/>
              <a:t>The </a:t>
            </a:r>
            <a:r>
              <a:rPr lang="en-US" b="1" u="sng" dirty="0"/>
              <a:t>samurai</a:t>
            </a:r>
            <a:r>
              <a:rPr lang="en-US" b="1" dirty="0"/>
              <a:t> were professional warriors who served the daimyo and protected peasants in exchange for food and money.</a:t>
            </a:r>
          </a:p>
        </p:txBody>
      </p:sp>
      <p:pic>
        <p:nvPicPr>
          <p:cNvPr id="4" name="Picture 3" descr="samur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-31037"/>
            <a:ext cx="5181600" cy="688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31581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Differences between samurai and knights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172200" y="1447800"/>
            <a:ext cx="4040188" cy="639762"/>
          </a:xfrm>
        </p:spPr>
        <p:txBody>
          <a:bodyPr/>
          <a:lstStyle/>
          <a:p>
            <a:r>
              <a:rPr lang="en-US" dirty="0"/>
              <a:t>Samurai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19800" y="2133600"/>
            <a:ext cx="4040188" cy="4454526"/>
          </a:xfrm>
        </p:spPr>
        <p:txBody>
          <a:bodyPr>
            <a:normAutofit/>
          </a:bodyPr>
          <a:lstStyle/>
          <a:p>
            <a:r>
              <a:rPr lang="en-US" b="1" dirty="0"/>
              <a:t>Lived according to a code of honor called Bushido.</a:t>
            </a:r>
          </a:p>
          <a:p>
            <a:r>
              <a:rPr lang="en-US" b="1" dirty="0"/>
              <a:t>Valued bravery, loyalty, fairness, reverence for the gods and generosity for those weaker than him.</a:t>
            </a:r>
          </a:p>
          <a:p>
            <a:r>
              <a:rPr lang="en-US" b="1" dirty="0"/>
              <a:t>Expected women to live up to the same values</a:t>
            </a:r>
          </a:p>
          <a:p>
            <a:r>
              <a:rPr lang="en-US" b="1" dirty="0"/>
              <a:t>Fought with bows, arrows, swords and leather/iron armor.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1524001" y="1752600"/>
            <a:ext cx="4041775" cy="639762"/>
          </a:xfrm>
        </p:spPr>
        <p:txBody>
          <a:bodyPr/>
          <a:lstStyle/>
          <a:p>
            <a:r>
              <a:rPr lang="en-US" dirty="0"/>
              <a:t>Knights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1524001" y="2286001"/>
            <a:ext cx="4041775" cy="4378325"/>
          </a:xfrm>
        </p:spPr>
        <p:txBody>
          <a:bodyPr>
            <a:normAutofit/>
          </a:bodyPr>
          <a:lstStyle/>
          <a:p>
            <a:r>
              <a:rPr lang="en-US" b="1" dirty="0"/>
              <a:t>Lived according to code of Chivalry.</a:t>
            </a:r>
          </a:p>
          <a:p>
            <a:r>
              <a:rPr lang="en-US" b="1" dirty="0"/>
              <a:t>Valued bravery and reverence to God. Show humility and respect women.</a:t>
            </a:r>
          </a:p>
          <a:p>
            <a:r>
              <a:rPr lang="en-US" b="1" dirty="0"/>
              <a:t>Regarded women as weak creatures to be defended.</a:t>
            </a:r>
          </a:p>
          <a:p>
            <a:r>
              <a:rPr lang="en-US" b="1" dirty="0"/>
              <a:t>Fought with broadswords, lances and chainmail or plate armor.</a:t>
            </a:r>
          </a:p>
        </p:txBody>
      </p:sp>
    </p:spTree>
    <p:extLst>
      <p:ext uri="{BB962C8B-B14F-4D97-AF65-F5344CB8AC3E}">
        <p14:creationId xmlns:p14="http://schemas.microsoft.com/office/powerpoint/2010/main" val="11262094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638800"/>
            <a:ext cx="9144000" cy="1219200"/>
          </a:xfrm>
        </p:spPr>
        <p:txBody>
          <a:bodyPr/>
          <a:lstStyle/>
          <a:p>
            <a:r>
              <a:rPr lang="en-US" b="1" dirty="0"/>
              <a:t>The peasants grew food and gave a portion of their crop to the daimyo in exchange for protection.</a:t>
            </a:r>
          </a:p>
        </p:txBody>
      </p:sp>
      <p:pic>
        <p:nvPicPr>
          <p:cNvPr id="4" name="Picture 3" descr="farme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9400" y="0"/>
            <a:ext cx="6248400" cy="5775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90824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10d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Axum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Location relative to the Ethiopian Highlands and the Nile River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Christian kingdom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Zimbabwe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Location relative to the Zambezi and Limpopo rivers and the Indian Ocean coast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City of “Great Zimbabwe” as capital of a prosperous empire</a:t>
            </a:r>
          </a:p>
        </p:txBody>
      </p:sp>
    </p:spTree>
    <p:extLst>
      <p:ext uri="{BB962C8B-B14F-4D97-AF65-F5344CB8AC3E}">
        <p14:creationId xmlns:p14="http://schemas.microsoft.com/office/powerpoint/2010/main" val="25823175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91200"/>
            <a:ext cx="9144000" cy="1066800"/>
          </a:xfrm>
        </p:spPr>
        <p:txBody>
          <a:bodyPr/>
          <a:lstStyle/>
          <a:p>
            <a:r>
              <a:rPr lang="en-US" b="1" dirty="0"/>
              <a:t>The Axum empire was located in the highlands of modern Ethiopia along the Red Sea.</a:t>
            </a:r>
          </a:p>
        </p:txBody>
      </p:sp>
      <p:pic>
        <p:nvPicPr>
          <p:cNvPr id="4" name="Picture 3" descr="axu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00401" y="0"/>
            <a:ext cx="5800833" cy="578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357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524001"/>
            <a:ext cx="5257800" cy="4525963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Axum empire traced its ancestors back to King Solomon of Israel.</a:t>
            </a:r>
          </a:p>
          <a:p>
            <a:r>
              <a:rPr lang="en-US" b="1" dirty="0"/>
              <a:t>Its traditional religion was a combination of monotheism and </a:t>
            </a:r>
            <a:r>
              <a:rPr lang="en-US" b="1" u="sng" dirty="0"/>
              <a:t>animism</a:t>
            </a:r>
            <a:r>
              <a:rPr lang="en-US" b="1" dirty="0"/>
              <a:t>.</a:t>
            </a:r>
          </a:p>
          <a:p>
            <a:pPr lvl="1"/>
            <a:r>
              <a:rPr lang="en-US" b="1" u="sng" dirty="0"/>
              <a:t>Animism –</a:t>
            </a:r>
            <a:r>
              <a:rPr lang="en-US" b="1" dirty="0"/>
              <a:t> the belief that spirits are present in animals, plants and other natural objects.</a:t>
            </a:r>
          </a:p>
          <a:p>
            <a:pPr lvl="1"/>
            <a:endParaRPr lang="en-US" b="1" dirty="0"/>
          </a:p>
        </p:txBody>
      </p:sp>
      <p:pic>
        <p:nvPicPr>
          <p:cNvPr id="4" name="Picture 3" descr="animi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05600" y="609600"/>
            <a:ext cx="3962400" cy="569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6728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953000"/>
            <a:ext cx="9144000" cy="19050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Axum controlled trade in the Rome Sea, southern Nile River and the interior of Africa starting around 300 AD (after the Egyptian’s and Roman’s influence shrank).</a:t>
            </a:r>
          </a:p>
        </p:txBody>
      </p:sp>
      <p:pic>
        <p:nvPicPr>
          <p:cNvPr id="4" name="Picture 3" descr="axum-trade-rou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17144"/>
            <a:ext cx="9144000" cy="499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353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943600"/>
            <a:ext cx="9144000" cy="914400"/>
          </a:xfrm>
        </p:spPr>
        <p:txBody>
          <a:bodyPr/>
          <a:lstStyle/>
          <a:p>
            <a:pPr eaLnBrk="1" hangingPunct="1">
              <a:buNone/>
            </a:pPr>
            <a:r>
              <a:rPr lang="en-US" b="1" dirty="0"/>
              <a:t>3) Themes were not always religious.</a:t>
            </a:r>
          </a:p>
          <a:p>
            <a:pPr eaLnBrk="1" hangingPunct="1"/>
            <a:endParaRPr lang="en-US" sz="2800" dirty="0"/>
          </a:p>
        </p:txBody>
      </p:sp>
      <p:pic>
        <p:nvPicPr>
          <p:cNvPr id="28676" name="Picture 4" descr="venus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24000" y="152400"/>
            <a:ext cx="9144000" cy="5684838"/>
          </a:xfrm>
          <a:noFill/>
        </p:spPr>
      </p:pic>
    </p:spTree>
    <p:extLst>
      <p:ext uri="{BB962C8B-B14F-4D97-AF65-F5344CB8AC3E}">
        <p14:creationId xmlns:p14="http://schemas.microsoft.com/office/powerpoint/2010/main" val="5376949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xum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52801" y="0"/>
            <a:ext cx="5138845" cy="5124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181600"/>
            <a:ext cx="9144000" cy="1676400"/>
          </a:xfrm>
        </p:spPr>
        <p:txBody>
          <a:bodyPr>
            <a:normAutofit fontScale="92500"/>
          </a:bodyPr>
          <a:lstStyle/>
          <a:p>
            <a:r>
              <a:rPr lang="en-US" b="1" dirty="0"/>
              <a:t>They exported products like salt, gold, gems, ivory and tortoise shells.</a:t>
            </a:r>
          </a:p>
          <a:p>
            <a:r>
              <a:rPr lang="en-US" b="1" dirty="0"/>
              <a:t>Imports included cloth, iron, glass, wine and copper.</a:t>
            </a:r>
          </a:p>
        </p:txBody>
      </p:sp>
      <p:pic>
        <p:nvPicPr>
          <p:cNvPr id="4" name="Picture 3" descr="gold-dust-in-pan_2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4400" y="2743200"/>
            <a:ext cx="2286000" cy="1538654"/>
          </a:xfrm>
          <a:prstGeom prst="rect">
            <a:avLst/>
          </a:prstGeom>
        </p:spPr>
      </p:pic>
      <p:pic>
        <p:nvPicPr>
          <p:cNvPr id="5" name="Picture 23" descr="Rock%20Salt_jpg"/>
          <p:cNvPicPr preferRelativeResize="0"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1" y="2819400"/>
            <a:ext cx="1628537" cy="1447800"/>
          </a:xfrm>
          <a:prstGeom prst="rect">
            <a:avLst/>
          </a:prstGeom>
          <a:gradFill rotWithShape="1">
            <a:gsLst>
              <a:gs pos="0">
                <a:srgbClr val="FF9999">
                  <a:alpha val="46001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17410" name="Picture 2" descr="C:\Documents and Settings\darrowtm\Local Settings\Temporary Internet Files\Content.IE5\C39NY3ZH\MP900410091[1]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1600" y="2743200"/>
            <a:ext cx="1447800" cy="1447800"/>
          </a:xfrm>
          <a:prstGeom prst="rect">
            <a:avLst/>
          </a:prstGeom>
          <a:noFill/>
        </p:spPr>
      </p:pic>
      <p:pic>
        <p:nvPicPr>
          <p:cNvPr id="17411" name="Picture 3" descr="C:\Documents and Settings\darrowtm\Local Settings\Temporary Internet Files\Content.IE5\2NW6HPQ7\MC90021492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8541" y="2654929"/>
            <a:ext cx="1594919" cy="1548143"/>
          </a:xfrm>
          <a:prstGeom prst="rect">
            <a:avLst/>
          </a:prstGeom>
          <a:noFill/>
        </p:spPr>
      </p:pic>
      <p:pic>
        <p:nvPicPr>
          <p:cNvPr id="17413" name="Picture 5" descr="C:\Documents and Settings\darrowtm\Local Settings\Temporary Internet Files\Content.IE5\M1PTZIBM\MP900164296[1]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560942" y="2667000"/>
            <a:ext cx="1107059" cy="1752600"/>
          </a:xfrm>
          <a:prstGeom prst="rect">
            <a:avLst/>
          </a:prstGeom>
          <a:noFill/>
        </p:spPr>
      </p:pic>
      <p:pic>
        <p:nvPicPr>
          <p:cNvPr id="17414" name="Picture 6" descr="C:\Documents and Settings\darrowtm\Local Settings\Temporary Internet Files\Content.IE5\C39NY3ZH\MP900341975[1]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76800" y="0"/>
            <a:ext cx="1752600" cy="1250188"/>
          </a:xfrm>
          <a:prstGeom prst="rect">
            <a:avLst/>
          </a:prstGeom>
          <a:noFill/>
        </p:spPr>
      </p:pic>
      <p:pic>
        <p:nvPicPr>
          <p:cNvPr id="17415" name="Picture 7" descr="C:\Documents and Settings\darrowtm\Local Settings\Temporary Internet Files\Content.IE5\C39NY3ZH\MC900441742[1]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495800" y="0"/>
            <a:ext cx="1600200" cy="1600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80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3.33333E-6 L -0.46441 0.0055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00" y="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62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74" dur="2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876800"/>
            <a:ext cx="9144000" cy="19812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Because of trade, Axum was a very </a:t>
            </a:r>
            <a:r>
              <a:rPr lang="en-US" b="1" u="sng" dirty="0"/>
              <a:t>cosmopolitan</a:t>
            </a:r>
            <a:r>
              <a:rPr lang="en-US" b="1" dirty="0"/>
              <a:t> empire.</a:t>
            </a:r>
          </a:p>
          <a:p>
            <a:pPr lvl="1"/>
            <a:r>
              <a:rPr lang="en-US" b="1" u="sng" dirty="0"/>
              <a:t>Cosmopolitan</a:t>
            </a:r>
            <a:r>
              <a:rPr lang="en-US" b="1" dirty="0"/>
              <a:t> – including elements from many parts of the world</a:t>
            </a:r>
            <a:endParaRPr lang="en-US" b="1" u="sng" dirty="0"/>
          </a:p>
        </p:txBody>
      </p:sp>
      <p:pic>
        <p:nvPicPr>
          <p:cNvPr id="18434" name="Picture 2" descr="C:\Documents and Settings\darrowtm\Local Settings\Temporary Internet Files\Content.IE5\QJCG1ML8\MC900071140[1]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57601" y="1"/>
            <a:ext cx="5175625" cy="47425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424630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1"/>
            <a:ext cx="4038600" cy="4525963"/>
          </a:xfrm>
        </p:spPr>
        <p:txBody>
          <a:bodyPr/>
          <a:lstStyle/>
          <a:p>
            <a:r>
              <a:rPr lang="en-US" b="1" dirty="0"/>
              <a:t>Christian missionaries spread the </a:t>
            </a:r>
            <a:r>
              <a:rPr lang="en-US" b="1"/>
              <a:t>religion into  </a:t>
            </a:r>
            <a:r>
              <a:rPr lang="en-US" b="1" dirty="0"/>
              <a:t>Ethiopia along the trade routes.</a:t>
            </a:r>
          </a:p>
        </p:txBody>
      </p:sp>
      <p:pic>
        <p:nvPicPr>
          <p:cNvPr id="4" name="Picture 3" descr="betgiorgi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1" y="609600"/>
            <a:ext cx="4572000" cy="567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575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495800"/>
            <a:ext cx="9144000" cy="2362200"/>
          </a:xfrm>
        </p:spPr>
        <p:txBody>
          <a:bodyPr/>
          <a:lstStyle/>
          <a:p>
            <a:r>
              <a:rPr lang="en-US" b="1" dirty="0"/>
              <a:t>In 451 AD the Ethiopian and Egyptian churches broke away from the rest of Christianity because of a conflict over the divine nature of Jesus.</a:t>
            </a:r>
          </a:p>
          <a:p>
            <a:pPr lvl="1"/>
            <a:r>
              <a:rPr lang="en-US" b="1" dirty="0"/>
              <a:t>Was he only a man or God himself?</a:t>
            </a:r>
          </a:p>
        </p:txBody>
      </p:sp>
      <p:pic>
        <p:nvPicPr>
          <p:cNvPr id="4" name="Picture 3" descr="DivineMerc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2971800" cy="4484234"/>
          </a:xfrm>
          <a:prstGeom prst="rect">
            <a:avLst/>
          </a:prstGeom>
        </p:spPr>
      </p:pic>
      <p:pic>
        <p:nvPicPr>
          <p:cNvPr id="5" name="Picture 4" descr="trinity_diagram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91326" y="304800"/>
            <a:ext cx="3876675" cy="40761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4001" y="2438401"/>
            <a:ext cx="11600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VS</a:t>
            </a:r>
          </a:p>
        </p:txBody>
      </p:sp>
    </p:spTree>
    <p:extLst>
      <p:ext uri="{BB962C8B-B14F-4D97-AF65-F5344CB8AC3E}">
        <p14:creationId xmlns:p14="http://schemas.microsoft.com/office/powerpoint/2010/main" val="202803660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143001"/>
            <a:ext cx="3886200" cy="4983163"/>
          </a:xfrm>
        </p:spPr>
        <p:txBody>
          <a:bodyPr>
            <a:normAutofit/>
          </a:bodyPr>
          <a:lstStyle/>
          <a:p>
            <a:r>
              <a:rPr lang="en-US" b="1" dirty="0"/>
              <a:t>Axum’s architecture was advanced compared to many African kingdoms. </a:t>
            </a:r>
          </a:p>
          <a:p>
            <a:r>
              <a:rPr lang="en-US" b="1" dirty="0"/>
              <a:t>Large </a:t>
            </a:r>
            <a:r>
              <a:rPr lang="en-US" b="1" dirty="0" err="1"/>
              <a:t>stelae</a:t>
            </a:r>
            <a:r>
              <a:rPr lang="en-US" b="1" dirty="0"/>
              <a:t> (stone pillars) showed the accomplishments of the kings.</a:t>
            </a:r>
          </a:p>
        </p:txBody>
      </p:sp>
      <p:pic>
        <p:nvPicPr>
          <p:cNvPr id="4" name="Picture 3" descr="stela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86400" y="685801"/>
            <a:ext cx="5181600" cy="52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33540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91200"/>
            <a:ext cx="9144000" cy="1066800"/>
          </a:xfrm>
        </p:spPr>
        <p:txBody>
          <a:bodyPr/>
          <a:lstStyle/>
          <a:p>
            <a:r>
              <a:rPr lang="en-US" b="1" dirty="0"/>
              <a:t>Axum’s power declined when Islam spread through northern Africa in the 700’s. </a:t>
            </a:r>
          </a:p>
        </p:txBody>
      </p:sp>
      <p:pic>
        <p:nvPicPr>
          <p:cNvPr id="4" name="Picture 3" descr="muslim conquest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762000"/>
            <a:ext cx="9144000" cy="4457700"/>
          </a:xfrm>
          <a:prstGeom prst="rect">
            <a:avLst/>
          </a:prstGeom>
        </p:spPr>
      </p:pic>
      <p:pic>
        <p:nvPicPr>
          <p:cNvPr id="18434" name="Picture 2" descr="C:\Documents and Settings\darrowtm\Local Settings\Temporary Internet Files\Content.IE5\O0JZ6DKG\MC900439807[1]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362200"/>
            <a:ext cx="2743200" cy="2743200"/>
          </a:xfrm>
          <a:prstGeom prst="rect">
            <a:avLst/>
          </a:prstGeom>
          <a:noFill/>
          <a:scene3d>
            <a:camera prst="orthographicFront">
              <a:rot lat="0" lon="0" rev="13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41248817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3581400" cy="4525963"/>
          </a:xfrm>
        </p:spPr>
        <p:txBody>
          <a:bodyPr/>
          <a:lstStyle/>
          <a:p>
            <a:r>
              <a:rPr lang="en-US" b="1" dirty="0"/>
              <a:t>Zimbabwe was an empire located in southeast Africa which began around 1000 AD.</a:t>
            </a:r>
          </a:p>
        </p:txBody>
      </p:sp>
      <p:pic>
        <p:nvPicPr>
          <p:cNvPr id="4" name="Picture 3" descr="greatzi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80852" y="533400"/>
            <a:ext cx="5587148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60073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191000"/>
            <a:ext cx="9144000" cy="2667000"/>
          </a:xfrm>
        </p:spPr>
        <p:txBody>
          <a:bodyPr/>
          <a:lstStyle/>
          <a:p>
            <a:r>
              <a:rPr lang="en-US" b="1" dirty="0"/>
              <a:t>Zimbabwe was strategically located near the Zambezi River, the Indian Ocean and good farming and grazing land.</a:t>
            </a:r>
          </a:p>
          <a:p>
            <a:r>
              <a:rPr lang="en-US" b="1" dirty="0"/>
              <a:t>They also controlled the gold and ivory trade to the interior of Africa.</a:t>
            </a:r>
          </a:p>
        </p:txBody>
      </p:sp>
      <p:pic>
        <p:nvPicPr>
          <p:cNvPr id="4" name="Picture 3" descr="great_zimbabwe_rex_read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6600" y="0"/>
            <a:ext cx="59436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667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181600"/>
            <a:ext cx="9144000" cy="1676400"/>
          </a:xfrm>
        </p:spPr>
        <p:txBody>
          <a:bodyPr/>
          <a:lstStyle/>
          <a:p>
            <a:r>
              <a:rPr lang="en-US" b="1" dirty="0"/>
              <a:t>The capital city, called “Great Zimbabwe” covered more than 60 acres and had more than 10,000 people living in it.</a:t>
            </a:r>
          </a:p>
        </p:txBody>
      </p:sp>
      <p:pic>
        <p:nvPicPr>
          <p:cNvPr id="4" name="Picture 3" descr="Great-Zimbabwe-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7400" y="0"/>
            <a:ext cx="8077200" cy="5209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54238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4" descr="Zimbabwe_wa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7566" y="3200401"/>
            <a:ext cx="5300434" cy="3657600"/>
          </a:xfrm>
          <a:prstGeom prst="rect">
            <a:avLst/>
          </a:prstGeom>
          <a:noFill/>
        </p:spPr>
      </p:pic>
      <p:pic>
        <p:nvPicPr>
          <p:cNvPr id="5" name="Picture 17" descr="Image:Tower, Great Zimbabwe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"/>
            <a:ext cx="4114800" cy="57724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4689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0" y="5486400"/>
            <a:ext cx="9144000" cy="1371600"/>
          </a:xfrm>
        </p:spPr>
        <p:txBody>
          <a:bodyPr/>
          <a:lstStyle/>
          <a:p>
            <a:pPr eaLnBrk="1" hangingPunct="1">
              <a:buNone/>
            </a:pPr>
            <a:r>
              <a:rPr lang="en-US" b="1"/>
              <a:t>4) It revealed more emotion than the ancient Greek and Roman artists.</a:t>
            </a:r>
            <a:endParaRPr lang="en-US" sz="2800" b="1"/>
          </a:p>
        </p:txBody>
      </p:sp>
      <p:pic>
        <p:nvPicPr>
          <p:cNvPr id="29700" name="Picture 4" descr="caravaggio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0" y="1"/>
            <a:ext cx="7600950" cy="5559425"/>
          </a:xfrm>
          <a:noFill/>
        </p:spPr>
      </p:pic>
    </p:spTree>
    <p:extLst>
      <p:ext uri="{BB962C8B-B14F-4D97-AF65-F5344CB8AC3E}">
        <p14:creationId xmlns:p14="http://schemas.microsoft.com/office/powerpoint/2010/main" val="275811911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86400"/>
            <a:ext cx="9144000" cy="1371600"/>
          </a:xfrm>
        </p:spPr>
        <p:txBody>
          <a:bodyPr/>
          <a:lstStyle/>
          <a:p>
            <a:r>
              <a:rPr lang="en-US" b="1" dirty="0"/>
              <a:t>The empire declined around 1450 AD because of over-farming, lumbering and grazing.</a:t>
            </a:r>
          </a:p>
        </p:txBody>
      </p:sp>
      <p:pic>
        <p:nvPicPr>
          <p:cNvPr id="4" name="Picture 3" descr="Overgrazin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1143000"/>
            <a:ext cx="5054600" cy="3790950"/>
          </a:xfrm>
          <a:prstGeom prst="rect">
            <a:avLst/>
          </a:prstGeom>
        </p:spPr>
      </p:pic>
      <p:pic>
        <p:nvPicPr>
          <p:cNvPr id="5" name="Picture 4" descr="20070511_defores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1295400"/>
            <a:ext cx="3810000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77592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93913" cy="77127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skerville Old Face" panose="02020602080505020303" pitchFamily="18" charset="0"/>
              </a:rPr>
              <a:t>10d</a:t>
            </a:r>
          </a:p>
        </p:txBody>
      </p:sp>
      <p:sp>
        <p:nvSpPr>
          <p:cNvPr id="3" name="Rectangle 2"/>
          <p:cNvSpPr/>
          <p:nvPr/>
        </p:nvSpPr>
        <p:spPr>
          <a:xfrm>
            <a:off x="2275564" y="613836"/>
            <a:ext cx="6460222" cy="5778800"/>
          </a:xfrm>
          <a:prstGeom prst="rect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West African kingdoms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Location of Ghana, Mali, and Songhai empires relative to Niger River and the Sahara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Importance of gold and salt to trans-Saharan trade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City of Timbuktu as center of trade and learning</a:t>
            </a:r>
          </a:p>
          <a:p>
            <a:pPr marL="0" marR="0" lvl="0" indent="0" defTabSz="28575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•	Roles of animism and Islam</a:t>
            </a:r>
          </a:p>
        </p:txBody>
      </p:sp>
    </p:spTree>
    <p:extLst>
      <p:ext uri="{BB962C8B-B14F-4D97-AF65-F5344CB8AC3E}">
        <p14:creationId xmlns:p14="http://schemas.microsoft.com/office/powerpoint/2010/main" val="10320639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Ghana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1600201"/>
            <a:ext cx="4419600" cy="4525963"/>
          </a:xfrm>
        </p:spPr>
        <p:txBody>
          <a:bodyPr>
            <a:normAutofit/>
          </a:bodyPr>
          <a:lstStyle/>
          <a:p>
            <a:pPr>
              <a:buSzPct val="200000"/>
            </a:pPr>
            <a:r>
              <a:rPr lang="en-US" b="1" dirty="0"/>
              <a:t>The Empire of Ghana was located between the Niger River and the Senegal River, in the Sahel. </a:t>
            </a:r>
          </a:p>
          <a:p>
            <a:pPr>
              <a:buSzPct val="200000"/>
            </a:pPr>
            <a:r>
              <a:rPr lang="en-US" b="1" dirty="0"/>
              <a:t> This area is in modern-day Mauritania and Mali. </a:t>
            </a:r>
          </a:p>
          <a:p>
            <a:endParaRPr lang="en-US" dirty="0"/>
          </a:p>
        </p:txBody>
      </p:sp>
      <p:pic>
        <p:nvPicPr>
          <p:cNvPr id="5" name="Picture 4" descr="Ghana-Empir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08134" y="1676400"/>
            <a:ext cx="4859867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96490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10200"/>
            <a:ext cx="9144000" cy="14478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Ghana’s empire grew as they traded gold (which they had lots of) for salt (which they needed to preserve food).</a:t>
            </a:r>
          </a:p>
        </p:txBody>
      </p:sp>
      <p:pic>
        <p:nvPicPr>
          <p:cNvPr id="4" name="Picture 23" descr="Rock%20Salt_jpg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1" y="1295401"/>
            <a:ext cx="3660637" cy="3254375"/>
          </a:xfrm>
          <a:prstGeom prst="rect">
            <a:avLst/>
          </a:prstGeom>
          <a:gradFill rotWithShape="1">
            <a:gsLst>
              <a:gs pos="0">
                <a:srgbClr val="FF9999">
                  <a:alpha val="46001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5" name="Picture 4" descr="gold-dust-in-pan_26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1" y="1447801"/>
            <a:ext cx="4419600" cy="297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061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/>
          <a:lstStyle/>
          <a:p>
            <a:r>
              <a:rPr lang="en-US" b="1" dirty="0"/>
              <a:t>To keep the value of gold high, the king didn’t allow common people to own or trade gold nuggets, only gold dust.</a:t>
            </a:r>
          </a:p>
        </p:txBody>
      </p:sp>
      <p:pic>
        <p:nvPicPr>
          <p:cNvPr id="4" name="Picture 20" descr="Native_gold_nuggets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228600"/>
            <a:ext cx="3573462" cy="5086026"/>
          </a:xfrm>
          <a:prstGeom prst="rect">
            <a:avLst/>
          </a:prstGeom>
          <a:gradFill rotWithShape="1">
            <a:gsLst>
              <a:gs pos="0">
                <a:srgbClr val="FF9999">
                  <a:alpha val="46001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  <p:pic>
        <p:nvPicPr>
          <p:cNvPr id="5" name="Picture 6" descr="ashanti_5.jpg (14399 bytes)"/>
          <p:cNvPicPr preferRelativeResize="0">
            <a:picLocks noChangeAspect="1" noChangeArrowheads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 bwMode="auto">
          <a:xfrm>
            <a:off x="2286000" y="228600"/>
            <a:ext cx="3048000" cy="4997302"/>
          </a:xfrm>
          <a:prstGeom prst="rect">
            <a:avLst/>
          </a:prstGeom>
          <a:gradFill rotWithShape="1">
            <a:gsLst>
              <a:gs pos="0">
                <a:srgbClr val="FFFF99">
                  <a:alpha val="73000"/>
                </a:srgbClr>
              </a:gs>
              <a:gs pos="100000">
                <a:srgbClr val="FFFFCC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558282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715000"/>
            <a:ext cx="9144000" cy="1143000"/>
          </a:xfrm>
        </p:spPr>
        <p:txBody>
          <a:bodyPr/>
          <a:lstStyle/>
          <a:p>
            <a:r>
              <a:rPr lang="en-US" b="1" dirty="0"/>
              <a:t>The king had officials to tax trade and make sure that trade was honest.</a:t>
            </a:r>
          </a:p>
        </p:txBody>
      </p:sp>
      <p:pic>
        <p:nvPicPr>
          <p:cNvPr id="4" name="Picture 3" descr="archive_chef_mandingu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-1"/>
            <a:ext cx="9144000" cy="5678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36886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410200"/>
            <a:ext cx="9144000" cy="1447800"/>
          </a:xfrm>
        </p:spPr>
        <p:txBody>
          <a:bodyPr/>
          <a:lstStyle/>
          <a:p>
            <a:r>
              <a:rPr lang="en-US" b="1" dirty="0"/>
              <a:t>The king used his wealth to create a large army, which conquered or controlled nearby tribes.</a:t>
            </a:r>
          </a:p>
        </p:txBody>
      </p:sp>
      <p:pic>
        <p:nvPicPr>
          <p:cNvPr id="4" name="Picture 22" descr="Image:African Warriors CNE-v1-p58-C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1803" r="24922" b="4207"/>
          <a:stretch>
            <a:fillRect/>
          </a:stretch>
        </p:blipFill>
        <p:spPr bwMode="auto">
          <a:xfrm>
            <a:off x="2819400" y="228600"/>
            <a:ext cx="6096000" cy="5212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915706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990601"/>
            <a:ext cx="4343400" cy="5135563"/>
          </a:xfrm>
        </p:spPr>
        <p:txBody>
          <a:bodyPr>
            <a:normAutofit/>
          </a:bodyPr>
          <a:lstStyle/>
          <a:p>
            <a:r>
              <a:rPr lang="en-US" b="1" dirty="0"/>
              <a:t>Islamic missionaries traveled with the caravans and converted many of the nobles and kings of Ghana around 1000 AD.</a:t>
            </a:r>
          </a:p>
          <a:p>
            <a:endParaRPr lang="en-US" dirty="0"/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5842001" y="769939"/>
            <a:ext cx="4665663" cy="5159375"/>
            <a:chOff x="2725" y="255"/>
            <a:chExt cx="2939" cy="3250"/>
          </a:xfrm>
        </p:grpSpPr>
        <p:pic>
          <p:nvPicPr>
            <p:cNvPr id="5" name="Picture 4" descr="africa_islam_87"/>
            <p:cNvPicPr preferRelativeResize="0">
              <a:picLocks noChangeAspect="1" noChangeArrowheads="1"/>
            </p:cNvPicPr>
            <p:nvPr/>
          </p:nvPicPr>
          <p:blipFill>
            <a:blip r:embed="rId2" cstate="print"/>
            <a:srcRect t="4189" r="1970" b="916"/>
            <a:stretch>
              <a:fillRect/>
            </a:stretch>
          </p:blipFill>
          <p:spPr bwMode="auto">
            <a:xfrm>
              <a:off x="2725" y="255"/>
              <a:ext cx="2939" cy="3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Text Box 7"/>
            <p:cNvSpPr txBox="1">
              <a:spLocks noChangeArrowheads="1"/>
            </p:cNvSpPr>
            <p:nvPr/>
          </p:nvSpPr>
          <p:spPr bwMode="auto">
            <a:xfrm>
              <a:off x="3360" y="997"/>
              <a:ext cx="15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3402" y="1044"/>
              <a:ext cx="429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Timbuktu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844494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609600"/>
            <a:ext cx="4724400" cy="6248400"/>
          </a:xfrm>
        </p:spPr>
        <p:txBody>
          <a:bodyPr/>
          <a:lstStyle/>
          <a:p>
            <a:r>
              <a:rPr lang="en-US" b="1" dirty="0"/>
              <a:t>Many of the common people did not convert to Islam, and continued to practice </a:t>
            </a:r>
            <a:r>
              <a:rPr lang="en-US" b="1" u="sng" dirty="0"/>
              <a:t>animism.</a:t>
            </a:r>
          </a:p>
        </p:txBody>
      </p:sp>
      <p:pic>
        <p:nvPicPr>
          <p:cNvPr id="4" name="Picture 3" descr="animi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381000"/>
            <a:ext cx="4343400" cy="623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47301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Image:FirstSurahKora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1"/>
            <a:ext cx="3124200" cy="5242909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5257800"/>
            <a:ext cx="9144000" cy="1600200"/>
          </a:xfrm>
        </p:spPr>
        <p:txBody>
          <a:bodyPr>
            <a:normAutofit/>
          </a:bodyPr>
          <a:lstStyle/>
          <a:p>
            <a:r>
              <a:rPr lang="en-US" b="1" dirty="0"/>
              <a:t>The spread of Islam did increase literacy and trade in the empire, but also brought about violence which led to the empire’s decline.</a:t>
            </a:r>
          </a:p>
        </p:txBody>
      </p:sp>
      <p:pic>
        <p:nvPicPr>
          <p:cNvPr id="5" name="Picture 4" descr="200px-Larabang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457201"/>
            <a:ext cx="3581400" cy="478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06244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2535</Words>
  <Application>Microsoft Office PowerPoint</Application>
  <PresentationFormat>Widescreen</PresentationFormat>
  <Paragraphs>412</Paragraphs>
  <Slides>148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148</vt:i4>
      </vt:variant>
    </vt:vector>
  </HeadingPairs>
  <TitlesOfParts>
    <vt:vector size="158" baseType="lpstr">
      <vt:lpstr>Arial</vt:lpstr>
      <vt:lpstr>Baskerville Old Face</vt:lpstr>
      <vt:lpstr>Calibri</vt:lpstr>
      <vt:lpstr>Calibri Light</vt:lpstr>
      <vt:lpstr>Times New Roman</vt:lpstr>
      <vt:lpstr>Wingdings</vt:lpstr>
      <vt:lpstr>1_Office Theme</vt:lpstr>
      <vt:lpstr>2_Office Theme</vt:lpstr>
      <vt:lpstr>3_Office Theme</vt:lpstr>
      <vt:lpstr>Photo Editor Photo</vt:lpstr>
      <vt:lpstr>PowerPoint Presentation</vt:lpstr>
      <vt:lpstr>Renaissance examples…</vt:lpstr>
      <vt:lpstr>PowerPoint Presentation</vt:lpstr>
      <vt:lpstr>Renaissance: Main Ideas</vt:lpstr>
      <vt:lpstr>Classical Art</vt:lpstr>
      <vt:lpstr>Characteristics of Renaissance Art</vt:lpstr>
      <vt:lpstr>PowerPoint Presentation</vt:lpstr>
      <vt:lpstr>PowerPoint Presentation</vt:lpstr>
      <vt:lpstr>PowerPoint Presentation</vt:lpstr>
      <vt:lpstr>A renewal for Artisans</vt:lpstr>
      <vt:lpstr>A renewal for Artisans (cont)</vt:lpstr>
      <vt:lpstr>PowerPoint Presentation</vt:lpstr>
      <vt:lpstr>Two major artistic advances</vt:lpstr>
      <vt:lpstr>The Vanishing Point</vt:lpstr>
      <vt:lpstr>PowerPoint Presentation</vt:lpstr>
      <vt:lpstr>Early Artists</vt:lpstr>
      <vt:lpstr>Giotto’s Scrovegni Chapel in Padua. </vt:lpstr>
      <vt:lpstr>Masaccio -“Tribute Money”</vt:lpstr>
      <vt:lpstr>Leonardo da Vinci</vt:lpstr>
      <vt:lpstr>PowerPoint Presentation</vt:lpstr>
      <vt:lpstr>The Last Supper</vt:lpstr>
      <vt:lpstr>PowerPoint Presentation</vt:lpstr>
      <vt:lpstr>PowerPoint Presentation</vt:lpstr>
      <vt:lpstr>Leonardo Da Vinci</vt:lpstr>
      <vt:lpstr>  Michelangelo</vt:lpstr>
      <vt:lpstr>The Sistine Chapel</vt:lpstr>
      <vt:lpstr>PowerPoint Presentation</vt:lpstr>
      <vt:lpstr>PowerPoint Presentation</vt:lpstr>
      <vt:lpstr>The Restoration of the Sistine</vt:lpstr>
      <vt:lpstr>PowerPoint Presentation</vt:lpstr>
      <vt:lpstr>PowerPoint Presentation</vt:lpstr>
      <vt:lpstr>PowerPoint Presentation</vt:lpstr>
      <vt:lpstr>RENAISSANCE WRITERS</vt:lpstr>
      <vt:lpstr>PowerPoint Presentation</vt:lpstr>
      <vt:lpstr>Petrarch</vt:lpstr>
      <vt:lpstr>PowerPoint Presentation</vt:lpstr>
      <vt:lpstr>The Ideal Man in the Renaissance</vt:lpstr>
      <vt:lpstr>The Ideal Woman…</vt:lpstr>
      <vt:lpstr>PowerPoint Presentation</vt:lpstr>
      <vt:lpstr>PowerPoint Presentation</vt:lpstr>
      <vt:lpstr>PowerPoint Presentation</vt:lpstr>
      <vt:lpstr>The Northern Renaissance</vt:lpstr>
      <vt:lpstr>PowerPoint Presentation</vt:lpstr>
      <vt:lpstr>ERASMUS</vt:lpstr>
      <vt:lpstr>WILLIAM SHAKESPEARE</vt:lpstr>
      <vt:lpstr>Sir Thomas More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Geography</vt:lpstr>
      <vt:lpstr>PowerPoint Presentation</vt:lpstr>
      <vt:lpstr>PowerPoint Presentation</vt:lpstr>
      <vt:lpstr>Japan’s geography is both positive and negative. </vt:lpstr>
      <vt:lpstr>PowerPoint Presentation</vt:lpstr>
      <vt:lpstr>Early Japanese History</vt:lpstr>
      <vt:lpstr>PowerPoint Presentation</vt:lpstr>
      <vt:lpstr>PowerPoint Presentation</vt:lpstr>
      <vt:lpstr>PowerPoint Presentation</vt:lpstr>
      <vt:lpstr>PowerPoint Presentation</vt:lpstr>
      <vt:lpstr>Interaction with China</vt:lpstr>
      <vt:lpstr>PowerPoint Presentation</vt:lpstr>
      <vt:lpstr>PowerPoint Presentation</vt:lpstr>
      <vt:lpstr>PowerPoint Presentation</vt:lpstr>
      <vt:lpstr>Japanese Government</vt:lpstr>
      <vt:lpstr>PowerPoint Presentation</vt:lpstr>
      <vt:lpstr>PowerPoint Presentation</vt:lpstr>
      <vt:lpstr>Japanese Feudalism</vt:lpstr>
      <vt:lpstr>PowerPoint Presentation</vt:lpstr>
      <vt:lpstr>PowerPoint Presentation</vt:lpstr>
      <vt:lpstr>PowerPoint Presentation</vt:lpstr>
      <vt:lpstr>PowerPoint Presentation</vt:lpstr>
      <vt:lpstr>Differences between samurai and knights</vt:lpstr>
      <vt:lpstr>PowerPoint Presentation</vt:lpstr>
      <vt:lpstr>PowerPoint Presentation</vt:lpstr>
      <vt:lpstr> 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Ghana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AZTECS</vt:lpstr>
      <vt:lpstr>PowerPoint Presentation</vt:lpstr>
      <vt:lpstr>AZTECS- GEOGRAPHIC</vt:lpstr>
      <vt:lpstr> Capital City of Tenochtitlan built in the middle of Lake Taxcoco and connected to land by a man-made causeway </vt:lpstr>
      <vt:lpstr>PowerPoint Presentation</vt:lpstr>
      <vt:lpstr>AZTECS- POLITICAL</vt:lpstr>
      <vt:lpstr>AZTECS- POLITICAL</vt:lpstr>
      <vt:lpstr>AZTECS- RELIGION</vt:lpstr>
      <vt:lpstr>PowerPoint Presentation</vt:lpstr>
      <vt:lpstr>PowerPoint Presentation</vt:lpstr>
      <vt:lpstr>AZTECS- PRODUCTS/TECH</vt:lpstr>
      <vt:lpstr>PowerPoint Presentation</vt:lpstr>
      <vt:lpstr>AZTECS- TRADE ROUTES</vt:lpstr>
      <vt:lpstr>PowerPoint Presentation</vt:lpstr>
      <vt:lpstr>MAYA - GEOGRAPHIC</vt:lpstr>
      <vt:lpstr>PowerPoint Presentation</vt:lpstr>
      <vt:lpstr>PowerPoint Presentation</vt:lpstr>
      <vt:lpstr>PowerPoint Presentation</vt:lpstr>
      <vt:lpstr>MAYA - POLITICAL</vt:lpstr>
      <vt:lpstr>MAYA - POLITICAL</vt:lpstr>
      <vt:lpstr>MAYA - POLITICAL</vt:lpstr>
      <vt:lpstr>PowerPoint Presentation</vt:lpstr>
      <vt:lpstr>MAYA - POLITICAL</vt:lpstr>
      <vt:lpstr>MAYA - RELIGION</vt:lpstr>
      <vt:lpstr>MAYA - PRODUCTS/TECH</vt:lpstr>
      <vt:lpstr>PowerPoint Presentation</vt:lpstr>
      <vt:lpstr>PowerPoint Presentation</vt:lpstr>
      <vt:lpstr>MAYA – TRADE ROUTES</vt:lpstr>
      <vt:lpstr>PowerPoint Presentation</vt:lpstr>
      <vt:lpstr>PowerPoint Presentation</vt:lpstr>
      <vt:lpstr>INCAS- POLITICAL</vt:lpstr>
      <vt:lpstr>PowerPoint Presentation</vt:lpstr>
      <vt:lpstr>PowerPoint Presentation</vt:lpstr>
      <vt:lpstr>PowerPoint Presentation</vt:lpstr>
      <vt:lpstr>INCAS- RELIGION</vt:lpstr>
      <vt:lpstr>INCAS- PRODUCTS/TECH</vt:lpstr>
      <vt:lpstr>INCAS- PRODUCTS/TECH</vt:lpstr>
      <vt:lpstr>INCAS- PRODUCTS/TECH</vt:lpstr>
      <vt:lpstr>INCAS- TRADE ROUTES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J. Miller</dc:creator>
  <cp:lastModifiedBy>John J. Miller</cp:lastModifiedBy>
  <cp:revision>2</cp:revision>
  <dcterms:created xsi:type="dcterms:W3CDTF">2017-03-01T14:59:08Z</dcterms:created>
  <dcterms:modified xsi:type="dcterms:W3CDTF">2017-03-01T15:01:23Z</dcterms:modified>
</cp:coreProperties>
</file>